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48" r:id="rId3"/>
  </p:sldMasterIdLst>
  <p:notesMasterIdLst>
    <p:notesMasterId r:id="rId31"/>
  </p:notesMasterIdLst>
  <p:sldIdLst>
    <p:sldId id="256" r:id="rId4"/>
    <p:sldId id="365" r:id="rId5"/>
    <p:sldId id="358" r:id="rId6"/>
    <p:sldId id="260" r:id="rId7"/>
    <p:sldId id="274" r:id="rId8"/>
    <p:sldId id="355" r:id="rId9"/>
    <p:sldId id="354" r:id="rId10"/>
    <p:sldId id="353" r:id="rId11"/>
    <p:sldId id="352" r:id="rId12"/>
    <p:sldId id="275" r:id="rId13"/>
    <p:sldId id="343" r:id="rId14"/>
    <p:sldId id="280" r:id="rId15"/>
    <p:sldId id="291" r:id="rId16"/>
    <p:sldId id="359" r:id="rId17"/>
    <p:sldId id="314" r:id="rId18"/>
    <p:sldId id="263" r:id="rId19"/>
    <p:sldId id="316" r:id="rId20"/>
    <p:sldId id="363" r:id="rId21"/>
    <p:sldId id="361" r:id="rId22"/>
    <p:sldId id="294" r:id="rId23"/>
    <p:sldId id="309" r:id="rId24"/>
    <p:sldId id="296" r:id="rId25"/>
    <p:sldId id="300" r:id="rId26"/>
    <p:sldId id="362" r:id="rId27"/>
    <p:sldId id="304" r:id="rId28"/>
    <p:sldId id="305" r:id="rId29"/>
    <p:sldId id="268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1CDE9-2C62-4B27-9FF0-D61951FC63F9}" v="3635" dt="2023-05-05T17:32:33.919"/>
    <p1510:client id="{15ECAB64-2EED-4F98-B8EE-27D0FE8F0EDB}" v="39" dt="2023-05-08T21:23:33.995"/>
    <p1510:client id="{29AAE19A-BE10-494F-AE7E-5E71B76E88F4}" v="592" dt="2023-04-24T11:56:31.018"/>
    <p1510:client id="{304BCC0C-FBBD-4443-A06B-E288F69988DB}" v="6" dt="2023-05-03T10:28:52.925"/>
    <p1510:client id="{476EA9C9-F8E0-4FB3-A036-BCF563B075D9}" v="338" dt="2023-05-08T11:34:46.307"/>
    <p1510:client id="{5D6613B5-386D-4F24-BF7A-FD4D6D6A893F}" v="2121" dt="2023-05-02T15:33:00.903"/>
    <p1510:client id="{64784091-6C59-4C2C-A336-F95C0049B8E9}" v="27" dt="2023-05-08T11:48:46.865"/>
    <p1510:client id="{685B83CB-5FE8-4184-B9A8-9E4D8CD58BD1}" v="127" dt="2023-04-24T09:41:52.851"/>
    <p1510:client id="{7E9263C1-DD76-4B0D-9E0F-EDCE9188F3E7}" v="4251" dt="2023-04-27T15:31:55.546"/>
    <p1510:client id="{7F1D3659-0D68-4AFD-88FD-11991FA84B16}" v="36" dt="2023-05-09T07:56:43.353"/>
    <p1510:client id="{8C696992-1F33-4CCF-9CF5-19B72EBBCF2C}" v="1239" dt="2023-04-27T07:29:18.516"/>
    <p1510:client id="{8E3CCE98-5FCB-4C3C-908E-8182BFF70EA0}" v="530" dt="2023-05-09T01:07:23.672"/>
    <p1510:client id="{A48B44B8-1E71-4B06-B280-316E099D049A}" v="260" dt="2023-05-04T15:08:23.926"/>
    <p1510:client id="{A9FB77AC-C7E9-488E-AB84-5D251D8F530F}" v="224" dt="2023-05-08T08:03:52.224"/>
    <p1510:client id="{B7B39571-B4BB-4C11-809A-5101176B1907}" v="201" dt="2023-05-08T08:50:43.736"/>
    <p1510:client id="{BAFED95B-A8EC-4EFE-831E-88CC2FAAA764}" v="236" dt="2023-05-08T12:33:39.737"/>
    <p1510:client id="{CA208CD7-3E75-42DC-9DE3-6DCC526E45AF}" v="3" dt="2023-05-05T08:03:43.786"/>
    <p1510:client id="{D0DE581A-6D1C-4E63-9D6D-A39B9FC82FBD}" v="3518" dt="2023-04-28T15:33:33.931"/>
    <p1510:client id="{D7569CB8-1C7E-4739-9619-9CE6C4BC34A5}" v="518" dt="2023-04-19T08:58:36.853"/>
    <p1510:client id="{EE73FA42-C37F-4605-ADE0-2BCC3861ED4F}" v="274" dt="2023-05-08T09:46:31.233"/>
    <p1510:client id="{EED399B4-C161-404E-BAA7-A665ABCBEDE7}" v="1" dt="2023-05-08T11:35:45.872"/>
    <p1510:client id="{F251C0DD-3089-4FE0-AA41-DD18715D00D2}" v="1055" dt="2023-04-26T09:27:38.360"/>
    <p1510:client id="{FEEE7E39-A7F5-4D07-8FA0-31A3F7E93642}" v="88" dt="2023-05-05T11:01:16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590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C8FBB-7E80-4D8D-B030-FC22F0B80D3A}" type="datetimeFigureOut">
              <a:t>12/02/2025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DEABC-9D5D-4769-A0C9-FEA27FD844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8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Nearest result to a picture of a red car in the database.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Unbalanced: still a metric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5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Henderson19: 1d transport</a:t>
            </a:r>
          </a:p>
          <a:p>
            <a:r>
              <a:rPr lang="en-US">
                <a:cs typeface="Calibri"/>
              </a:rPr>
              <a:t>Cosmology: displacement interpolation between </a:t>
            </a:r>
            <a:r>
              <a:rPr lang="en-US" err="1">
                <a:cs typeface="Calibri"/>
              </a:rPr>
              <a:t>unifrom</a:t>
            </a:r>
            <a:r>
              <a:rPr lang="en-US">
                <a:cs typeface="Calibri"/>
              </a:rPr>
              <a:t> density (universe at t=0) and current distribution of mass in the universe</a:t>
            </a:r>
          </a:p>
          <a:p>
            <a:r>
              <a:rPr lang="en-US">
                <a:cs typeface="Calibri"/>
              </a:rPr>
              <a:t>Relaxed EMD = [Kusner 15] dropping mass conservation and applying it in the two directions + maximum</a:t>
            </a:r>
          </a:p>
          <a:p>
            <a:r>
              <a:rPr lang="en-US"/>
              <a:t>The Gene Mover’s Distance [BCG∗ 21] similarity between two cells by computing an EMD  with a ground distance = ℓ2 distance in a 200-dimensional </a:t>
            </a:r>
            <a:r>
              <a:rPr lang="en-US" err="1"/>
              <a:t>euclidean</a:t>
            </a:r>
            <a:r>
              <a:rPr lang="en-US"/>
              <a:t> embedding of genes.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25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Gazdieva</a:t>
            </a:r>
            <a:r>
              <a:rPr lang="en-US">
                <a:cs typeface="Calibri"/>
              </a:rPr>
              <a:t>: MSE cost for c(</a:t>
            </a:r>
            <a:r>
              <a:rPr lang="en-US" err="1">
                <a:cs typeface="Calibri"/>
              </a:rPr>
              <a:t>x,y</a:t>
            </a:r>
            <a:r>
              <a:rPr lang="en-US">
                <a:cs typeface="Calibri"/>
              </a:rPr>
              <a:t>) or perceptual cost between VGG features (combines MSE between result and </a:t>
            </a:r>
            <a:r>
              <a:rPr lang="en-US" err="1">
                <a:cs typeface="Calibri"/>
              </a:rPr>
              <a:t>upsampled</a:t>
            </a:r>
            <a:r>
              <a:rPr lang="en-US">
                <a:cs typeface="Calibri"/>
              </a:rPr>
              <a:t> input and MSE between VGG features of </a:t>
            </a:r>
            <a:r>
              <a:rPr lang="en-US" err="1">
                <a:cs typeface="Calibri"/>
              </a:rPr>
              <a:t>upsampled</a:t>
            </a:r>
            <a:r>
              <a:rPr lang="en-US">
                <a:cs typeface="Calibri"/>
              </a:rPr>
              <a:t> input and result).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7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Color distribution = discretized on a grid or set of Dirac masses, or color clusters such as </a:t>
            </a:r>
            <a:r>
              <a:rPr lang="en-US" err="1"/>
              <a:t>gmm</a:t>
            </a:r>
            <a:endParaRPr lang="en-US" err="1"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Matching color in case of transport plan: average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[Rabin 14] relaxed mass preservation constraints</a:t>
            </a:r>
          </a:p>
          <a:p>
            <a:r>
              <a:rPr lang="en-US">
                <a:cs typeface="Calibri"/>
              </a:rPr>
              <a:t>[</a:t>
            </a:r>
            <a:r>
              <a:rPr lang="en-US" err="1">
                <a:cs typeface="Calibri"/>
              </a:rPr>
              <a:t>Pitié</a:t>
            </a:r>
            <a:r>
              <a:rPr lang="en-US">
                <a:cs typeface="Calibri"/>
              </a:rPr>
              <a:t> 07] variational formulation to force the image gradients towars the input image 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4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methods produce convincing results</a:t>
            </a:r>
          </a:p>
          <a:p>
            <a:r>
              <a:rPr lang="en-US"/>
              <a:t>quantitative perceptual evaluation of the color transformed images is challenging,</a:t>
            </a:r>
            <a:endParaRPr lang="en-US">
              <a:cs typeface="Calibri"/>
            </a:endParaRPr>
          </a:p>
          <a:p>
            <a:r>
              <a:rPr lang="en-US"/>
              <a:t>No perceptual studies were done.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43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err="1">
                <a:cs typeface="Calibri"/>
              </a:rPr>
              <a:t>Gatys</a:t>
            </a:r>
            <a:r>
              <a:rPr lang="en-US">
                <a:cs typeface="Calibri"/>
              </a:rPr>
              <a:t>: gradient descent to match the gram matrix</a:t>
            </a:r>
          </a:p>
          <a:p>
            <a:pPr marL="171450" indent="-171450">
              <a:buFont typeface="Arial"/>
              <a:buChar char="•"/>
            </a:pPr>
            <a:r>
              <a:rPr lang="en-US" err="1">
                <a:cs typeface="Calibri"/>
              </a:rPr>
              <a:t>Kolkin</a:t>
            </a:r>
            <a:r>
              <a:rPr lang="en-US">
                <a:cs typeface="Calibri"/>
              </a:rPr>
              <a:t> 19: no mass preservation constraint more of a nearest neighbor problem.</a:t>
            </a:r>
          </a:p>
          <a:p>
            <a:pPr>
              <a:buFont typeface="Arial"/>
              <a:buChar char="•"/>
            </a:pPr>
            <a:r>
              <a:rPr lang="en-US">
                <a:cs typeface="Calibri"/>
              </a:rPr>
              <a:t> Leclaire 21: </a:t>
            </a:r>
            <a:r>
              <a:rPr lang="en-US"/>
              <a:t>continuous measure = Gaussian random field synthesized patches distribution; discrete measure = empirical distribution of the sample patches.</a:t>
            </a:r>
            <a:endParaRPr lang="en-US">
              <a:cs typeface="Calibri"/>
            </a:endParaRPr>
          </a:p>
          <a:p>
            <a:pPr>
              <a:buFont typeface="Arial"/>
              <a:buChar char="•"/>
            </a:pPr>
            <a:r>
              <a:rPr lang="en-US"/>
              <a:t> Leclaire 21: computing multiple restricted optimal transport problems between the source measure and a hierarchical simplification of the target measure, given by multi-resolution clustering.</a:t>
            </a:r>
            <a:endParaRPr lang="en-US">
              <a:cs typeface="Calibri"/>
            </a:endParaRPr>
          </a:p>
          <a:p>
            <a:pPr>
              <a:buFont typeface="Arial"/>
              <a:buChar char="•"/>
            </a:pPr>
            <a:r>
              <a:rPr lang="en-US"/>
              <a:t> Leclaire 21: A blending step mixes the style feature with geometric features of the source image.</a:t>
            </a:r>
            <a:endParaRPr lang="en-US">
              <a:cs typeface="Calibri"/>
            </a:endParaRPr>
          </a:p>
          <a:p>
            <a:pPr>
              <a:buFont typeface="Arial"/>
              <a:buChar char="•"/>
            </a:pPr>
            <a:r>
              <a:rPr lang="en-US">
                <a:cs typeface="Calibri"/>
              </a:rPr>
              <a:t> Style </a:t>
            </a:r>
            <a:r>
              <a:rPr lang="en-US" err="1">
                <a:cs typeface="Calibri"/>
              </a:rPr>
              <a:t>trasnfer</a:t>
            </a:r>
            <a:r>
              <a:rPr lang="en-US">
                <a:cs typeface="Calibri"/>
              </a:rPr>
              <a:t> = Linked to texture synthesis as will be seen later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WGAN: for a given G, weight clipping guarantees 1-lipschitz function (following Kantorovich Rubinstein)</a:t>
            </a:r>
          </a:p>
          <a:p>
            <a:r>
              <a:rPr lang="en-US">
                <a:cs typeface="Calibri"/>
              </a:rPr>
              <a:t>Gulrajani: various architecture/hyperparameters change -&gt; only their stable version converges for all sets of hyperparameters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82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Lipman 09,11: </a:t>
            </a:r>
            <a:r>
              <a:rPr lang="en-US"/>
              <a:t>ground distance invariant to Möbius coordinate changes</a:t>
            </a:r>
          </a:p>
          <a:p>
            <a:r>
              <a:rPr lang="en-US"/>
              <a:t>Lipman 09,11: </a:t>
            </a:r>
            <a:r>
              <a:rPr lang="en-US">
                <a:cs typeface="Calibri"/>
              </a:rPr>
              <a:t>Domain discretization</a:t>
            </a:r>
          </a:p>
          <a:p>
            <a:r>
              <a:rPr lang="en-US">
                <a:cs typeface="Calibri"/>
              </a:rPr>
              <a:t>Rabin: farthest point sampling of the shape + sets of histograms </a:t>
            </a:r>
          </a:p>
          <a:p>
            <a:r>
              <a:rPr lang="en-US">
                <a:cs typeface="Calibri"/>
              </a:rPr>
              <a:t>Geodesics distances -&gt; robust to isometric deformation</a:t>
            </a:r>
          </a:p>
          <a:p>
            <a:r>
              <a:rPr lang="en-US">
                <a:cs typeface="Calibri"/>
              </a:rPr>
              <a:t>Instead of geodesic distances -&gt; use quantiles (minimum, median, maximum=eccentricity and mean in some cases) 1D= eccentricity only</a:t>
            </a:r>
          </a:p>
          <a:p>
            <a:r>
              <a:rPr lang="en-US">
                <a:cs typeface="Calibri"/>
              </a:rPr>
              <a:t>Sliced </a:t>
            </a:r>
            <a:r>
              <a:rPr lang="en-US" err="1">
                <a:cs typeface="Calibri"/>
              </a:rPr>
              <a:t>wasserstein</a:t>
            </a:r>
            <a:r>
              <a:rPr lang="en-US">
                <a:cs typeface="Calibri"/>
              </a:rPr>
              <a:t> 2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53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 feature or repeated features -&gt; error prone matching</a:t>
            </a:r>
          </a:p>
          <a:p>
            <a:r>
              <a:rPr lang="en-US">
                <a:ea typeface="Calibri"/>
                <a:cs typeface="Calibri"/>
              </a:rPr>
              <a:t>Rabin 12: </a:t>
            </a:r>
          </a:p>
          <a:p>
            <a:r>
              <a:rPr lang="en-US">
                <a:cs typeface="Calibri"/>
              </a:rPr>
              <a:t>Top row: sliced </a:t>
            </a:r>
            <a:r>
              <a:rPr lang="en-US" err="1">
                <a:cs typeface="Calibri"/>
              </a:rPr>
              <a:t>wasserstein</a:t>
            </a:r>
            <a:r>
              <a:rPr lang="en-US">
                <a:cs typeface="Calibri"/>
              </a:rPr>
              <a:t>, bottom </a:t>
            </a:r>
            <a:r>
              <a:rPr lang="en-US" err="1">
                <a:cs typeface="Calibri"/>
              </a:rPr>
              <a:t>wasserstein</a:t>
            </a:r>
            <a:r>
              <a:rPr lang="en-US">
                <a:cs typeface="Calibri"/>
              </a:rPr>
              <a:t> 600 points</a:t>
            </a:r>
            <a:endParaRPr lang="en-US">
              <a:ea typeface="Calibri"/>
              <a:cs typeface="Calibri"/>
            </a:endParaRPr>
          </a:p>
          <a:p>
            <a:r>
              <a:rPr lang="en-US" err="1">
                <a:cs typeface="Calibri"/>
              </a:rPr>
              <a:t>H_k</a:t>
            </a:r>
            <a:r>
              <a:rPr lang="en-US">
                <a:cs typeface="Calibri"/>
              </a:rPr>
              <a:t> hessian of E (Morre-Penrose pseudo inverse)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Y_theta^j</a:t>
            </a:r>
            <a:r>
              <a:rPr lang="en-US">
                <a:cs typeface="Calibri"/>
              </a:rPr>
              <a:t> projection of the </a:t>
            </a:r>
            <a:r>
              <a:rPr lang="en-US" err="1">
                <a:cs typeface="Calibri"/>
              </a:rPr>
              <a:t>jth</a:t>
            </a:r>
            <a:r>
              <a:rPr lang="en-US">
                <a:cs typeface="Calibri"/>
              </a:rPr>
              <a:t> point cloud on direction theta (J point clouds to compute barycenter from).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Sample M' with a set Y of k points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Compute semi-discrete OT between Y and M as a power diagram, get dual triangulation T</a:t>
            </a: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Extract correspondence between T and </a:t>
            </a:r>
            <a:endParaRPr lang="en-US">
              <a:ea typeface="Calibri" panose="020F0502020204030204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Find common triangles to get the topology</a:t>
            </a:r>
            <a:endParaRPr lang="en-US">
              <a:ea typeface="Calibri" panose="020F0502020204030204"/>
              <a:cs typeface="Calibri"/>
            </a:endParaRPr>
          </a:p>
          <a:p>
            <a:pPr marL="628650" lvl="1" indent="-1714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Interpolate linearly the vertices positions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68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OT -&gt; matching data-&gt; natural way to look for reliable and consistent </a:t>
            </a:r>
          </a:p>
          <a:p>
            <a:r>
              <a:rPr lang="en-US">
                <a:cs typeface="Calibri"/>
              </a:rPr>
              <a:t>Issue: partial shape matching</a:t>
            </a:r>
          </a:p>
          <a:p>
            <a:r>
              <a:rPr lang="en-US" err="1">
                <a:cs typeface="Calibri"/>
              </a:rPr>
              <a:t>Bonneel</a:t>
            </a:r>
            <a:r>
              <a:rPr lang="en-US">
                <a:cs typeface="Calibri"/>
              </a:rPr>
              <a:t> 19 -&gt; injectivity is preserved (!= closest point) no other guarantee (not the unbalanced OT à la </a:t>
            </a:r>
            <a:r>
              <a:rPr lang="en-US" err="1">
                <a:cs typeface="Calibri"/>
              </a:rPr>
              <a:t>Vialard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Shen 21: soft KL -&gt; will allow partial matching </a:t>
            </a:r>
          </a:p>
          <a:p>
            <a:r>
              <a:rPr lang="en-US">
                <a:cs typeface="Calibri"/>
              </a:rPr>
              <a:t>Li 21: ground distance accounting for differences in point positions, colors and </a:t>
            </a:r>
            <a:r>
              <a:rPr lang="en-US" err="1">
                <a:cs typeface="Calibri"/>
              </a:rPr>
              <a:t>normals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Importance for texture mapping</a:t>
            </a:r>
          </a:p>
          <a:p>
            <a:r>
              <a:rPr lang="en-US" err="1">
                <a:cs typeface="Calibri"/>
              </a:rPr>
              <a:t>Dominitz</a:t>
            </a:r>
            <a:r>
              <a:rPr lang="en-US">
                <a:cs typeface="Calibri"/>
              </a:rPr>
              <a:t> 09 : param on a sphere  </a:t>
            </a:r>
          </a:p>
          <a:p>
            <a:r>
              <a:rPr lang="en-US">
                <a:cs typeface="Calibri"/>
              </a:rPr>
              <a:t>Zhao: Vertices are given the average of the areas of their neighboring triangles as weights - </a:t>
            </a:r>
            <a:r>
              <a:rPr lang="en-US" err="1"/>
              <a:t>uv</a:t>
            </a:r>
            <a:r>
              <a:rPr lang="en-US"/>
              <a:t> coordinates are moved to the centroid of their power cells.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DEABC-9D5D-4769-A0C9-FEA27FD84411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9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CF69-C4A6-43D7-B224-B0C1CE817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03AF9F-B49D-4434-AA10-648954C5D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512C2-2792-4F3D-97A9-D8921EDBE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0A710-834D-4693-9E18-7D44F20D6359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7FBDC-CB93-4629-9D91-13DE0CD2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6B538-86DD-4020-84AB-0158790B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A8187F79-1D80-4870-83F0-F4774C255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44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B4F9-73EA-4035-AC5B-EF9B15C28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7BF24-12DC-4ED3-9908-A1BCCAE11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22DEF-90EC-4CA7-B7B8-45B10D65C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8239C-ED21-4431-949C-BFFFA6C211CA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86B8E-8EB2-4EF8-881B-FFCD67AB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9CC1-AEEC-4882-81FB-40A96D0E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A8187F79-1D80-4870-83F0-F4774C255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8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CD57B-F971-4C9A-9F38-50008A7E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A5554-C660-41BB-97B6-23DE2DCD3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7EBA4-75E4-4823-BF6E-170642708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DE6B9-AE63-474C-A0F1-0940E239E26B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812AF-A4CA-4584-9ADF-8DFBE5982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91753-794D-4CDB-9D5E-E067A8BC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A8187F79-1D80-4870-83F0-F4774C255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9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CEA29-2C41-45AE-B7FD-525A95D3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7A2B7-3813-4E57-A24A-CF1AC9162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0CB11-65F9-43EA-8784-6DF8F73A4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A48CC-74A3-49C7-B24F-170F6A2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5096B-59F0-4215-AD4C-FBE079518585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1191A-807C-47DF-ABB2-C15BF221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B00BA-86FA-413E-8DF7-9F0185A8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3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C2FD-1D0B-4A1B-8E17-BB1ABC94A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A04BD-80EA-495B-86C4-8D40C5F9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6263C-ED75-4CFD-9FB0-4AEA339E8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85C5B-EDD0-42A2-8CD6-2646533E8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C66AD-47F8-48AD-9310-3D10C732E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3693FA-DB3B-4642-B738-ACC13D09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38A8-628F-4231-84E3-0C47913DC1B8}" type="datetime1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8EB8A-5C6B-4CEF-8665-4C526A65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7633D-9B6B-46A2-9A41-EF779B46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04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53B73-DA26-4CBC-9BB5-98D5A0D44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15DBA-B63C-454B-89DE-9306D4956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48DB-7267-48DC-8072-3B1898DB61CA}" type="datetime1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1940D-F599-47A7-BF3D-48C79A4D4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A8222-438C-45CB-BD4B-1D1158AD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A8187F79-1D80-4870-83F0-F4774C255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5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4479C-7704-468E-ABC2-610D84DE0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FD836-5661-4AF6-B5BF-D69C348C33D3}" type="datetime1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DF77A-53B0-43FE-AFA1-899B56525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1B8EF-000E-45A1-8571-305247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90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EF78-5630-4083-9C88-D57E9A46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0D143-534D-4D70-9FDD-0046C5D0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8088A-4C6C-4473-80DC-4E272A24D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F26C-DA67-423D-AC2E-62932AB7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8BD73-3D2A-4E3C-9FF5-A3A7B1431B32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A9AAB-BE6D-46D7-9255-F46DC0AE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12FAA-71DC-45DA-952F-66056C6FE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11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9210-A762-48FF-A8B8-EA4A1EAE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F5099-3D04-4AD1-B41A-38CE17790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32D1F-6BB7-4FCF-8F7F-B9D561F3D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D034B-C448-455A-8BD3-B44F953C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6003-354E-4637-A2AA-F0FA994D6F06}" type="datetime1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5128F-626D-466D-8738-D97DDF68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E6BC5-AC7D-4D26-B827-5C012101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92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9DF1D-F205-4A92-B254-EF39659EC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3462A-C282-4EBD-BCEB-AC9FE22BD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E8A2E-AC0F-4913-9F8F-60AB2B07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B6FE-4BD9-4B13-8FEE-122DB08C3244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5664E-12F2-42CB-B93D-0F96231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D8A40-47EC-4DB1-A876-E35FCB2E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8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94A05-A2A2-492B-8687-47070180D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56463-23EB-40B1-AFBA-C9438C15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C557F-A314-4668-9ABA-77FCDF00D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3E9D-D35D-49E9-913A-6DD2E1B5E486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06A93-B77A-4953-BF50-4A88E887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97E97-EDDA-4E7A-A215-03C8B9A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44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5975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0BD6-3849-B43C-D277-7F2697FDE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56E01-093B-D1F2-4C46-C33F48754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0DB88-5762-501D-D36E-99C4EEA6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4622E-AB15-1A80-94BE-B8B3AECE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9282C-24BE-669C-5E47-77A30F23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32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B55D-8D65-EEBF-EB2F-4D908E46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93D58-2F03-71F6-CFF9-031307288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DFF5B-6DA4-3A32-76B6-F6F46F1C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98BC3-694D-2F2C-2E00-3F9F9C09B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AAAC3-9A6A-BBF6-6282-FC63A133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19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64F4-5E6D-64FC-30E8-C4E7BAD3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342A8-51C9-5B68-F0F7-FCD4FD41E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9694E-A7AE-9603-2B10-7765829F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A027-3329-97F5-87AF-856585FE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38D8B-7549-1D79-F9B4-0DCF5AC1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98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267E-8EB0-AA01-BB82-3BFADD7E5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BC026-2FED-2291-E39E-DA74366F1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D1E3D-B9F9-BC2C-0710-49064E1F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3D60B-9483-DA1F-A8FB-D2F49159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2BEF3-F59D-6A95-E646-36E628CF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2F3EB-8021-75B3-DD45-B4945C6A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3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BE16-6DED-FE88-BA05-BAAB644A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73125-65E2-41B7-C36F-192583EDB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CFC61-65A0-93AC-B705-C8C5443D6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A987A7-F540-0859-782B-BF37F0ED9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4886D-F6BC-6EBC-AD34-B0AA695E6A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F3E545-BECB-D1E9-6C50-4BB56598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054D38-2CA5-F7D0-BFF6-72025E5C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1D65D-C773-4FE4-DAE0-660239D9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97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709B-E753-904F-2367-C232EE805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6F8C9-38D9-4670-4D2B-74176CDB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B860D-0F91-6856-A312-30F7BE8E9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2AF0F-E570-9746-F14C-06F7E5F8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1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87E14-5D73-5F58-A21A-CC148DF8C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4E8B0-55D3-013E-9D31-9A6E1C95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6CD4B-4D70-3153-B860-E6792E16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35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B13C-A663-8BC0-72E2-C45905B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36ECF-5FC1-F111-C5B8-35C930FE4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50216-B332-C9F6-5308-B5EFCB6F6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5B614-91F9-6402-8D7F-45AF7255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CE089-81AE-53B5-4DAF-857C992E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369F93-788B-CDC2-FC72-61050F2A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849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A7AA-B051-1C91-5D58-5F53DEDD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5F8FA8-3275-58D9-9F40-A53B2E49D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1EE30-C6FE-94D1-06AF-8FD30A5ED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0F994-55DD-2565-BF63-363A0825A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2FA24-3C75-99A6-CC6B-EEEA4F18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C1FA0-1143-82B6-42D2-2EA70F7B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23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4F4A-BC71-4355-AF32-CF7BFA83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5ED17-8340-E64A-DC29-04AA4585D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A2505-CBEC-CA25-8C70-76DD2B9B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ACFC0-7F3E-FD0F-0830-D398CDB1B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075AA-C977-E800-F8A4-833B3AABD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01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3FEC97-D664-B5F5-97C2-661C50DF8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60102-EABF-BC09-9D76-12F655FB6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52B5C-214E-51D6-03BB-4E5F5FF7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81ABC-CC15-28B3-A41B-98B7BECA5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0E6A9-EA9D-8544-C8BA-FED5F3A5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12/02/2025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6638B-8C4D-47E4-910D-17786C88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2BD29-16EB-4CE0-AC5A-904434C6A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B2D06-A2F0-4379-8480-82BC124F8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361E-562C-4828-930E-A508B1F40F46}" type="datetime1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D3293-B877-43AF-9949-CD216C174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21D94-6059-4667-8CB4-90F552A2B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87F79-1D80-4870-83F0-F4774C255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6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F68AE0-BD7E-B870-EEE2-C61751D9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DAC352-D89D-8226-6E60-3D12E7698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9497-2D08-7F9C-1DFC-117BE6524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E480C-198C-4958-A529-16CCBF894E16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5C0B-CB78-9BE2-7362-1700E61F8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5FDCE-419C-0EC7-ABDF-34B016114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736A6-9724-4548-8E5A-4C3A54CE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4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p4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cs typeface="Calibri Light"/>
              </a:rPr>
              <a:t>A </a:t>
            </a:r>
            <a:r>
              <a:rPr lang="fr-FR" err="1">
                <a:cs typeface="Calibri Light"/>
              </a:rPr>
              <a:t>survey</a:t>
            </a:r>
            <a:r>
              <a:rPr lang="fr-FR">
                <a:cs typeface="Calibri Light"/>
              </a:rPr>
              <a:t> of Optimal Transport for Computer Graphics and Computer Vision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88693"/>
            <a:ext cx="9144000" cy="1655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>
                <a:cs typeface="Calibri"/>
              </a:rPr>
              <a:t>Nicolas </a:t>
            </a:r>
            <a:r>
              <a:rPr lang="fr-FR" err="1">
                <a:cs typeface="Calibri"/>
              </a:rPr>
              <a:t>Bonneel</a:t>
            </a:r>
            <a:r>
              <a:rPr lang="fr-FR">
                <a:cs typeface="Calibri"/>
              </a:rPr>
              <a:t> and Julie Digne</a:t>
            </a:r>
          </a:p>
          <a:p>
            <a:r>
              <a:rPr lang="fr-FR">
                <a:cs typeface="Calibri"/>
              </a:rPr>
              <a:t>CNRS, </a:t>
            </a:r>
            <a:r>
              <a:rPr lang="fr-FR" err="1">
                <a:cs typeface="Calibri"/>
              </a:rPr>
              <a:t>univ</a:t>
            </a:r>
            <a:r>
              <a:rPr lang="fr-FR">
                <a:cs typeface="Calibri"/>
              </a:rPr>
              <a:t> Lyon 1</a:t>
            </a:r>
          </a:p>
          <a:p>
            <a:endParaRPr lang="fr-FR">
              <a:cs typeface="Calibri"/>
            </a:endParaRPr>
          </a:p>
          <a:p>
            <a:r>
              <a:rPr lang="fr-FR" err="1">
                <a:cs typeface="Calibri"/>
              </a:rPr>
              <a:t>Eurographics</a:t>
            </a:r>
            <a:r>
              <a:rPr lang="fr-FR">
                <a:cs typeface="Calibri"/>
              </a:rPr>
              <a:t> State of the Art Report 2023</a:t>
            </a: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Image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Color 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46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Every Flavor of OT: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Sliced OT [</a:t>
            </a:r>
            <a:r>
              <a:rPr lang="en-US" sz="1800" dirty="0" err="1">
                <a:cs typeface="Calibri"/>
              </a:rPr>
              <a:t>Pitié</a:t>
            </a:r>
            <a:r>
              <a:rPr lang="en-US" sz="1800" dirty="0">
                <a:cs typeface="Calibri"/>
              </a:rPr>
              <a:t> 05, Bonneel 15]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Entropy regularized OT [Solomon 15]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LP solver on color clusters [</a:t>
            </a:r>
            <a:r>
              <a:rPr lang="en-US" sz="1800" dirty="0" err="1">
                <a:cs typeface="Calibri"/>
              </a:rPr>
              <a:t>Morovic</a:t>
            </a:r>
            <a:r>
              <a:rPr lang="en-US" sz="1800" dirty="0">
                <a:cs typeface="Calibri"/>
              </a:rPr>
              <a:t> 03, Bonneel 11, Rabin 15 ...]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US" sz="1800" dirty="0">
                <a:cs typeface="Calibri"/>
              </a:rPr>
              <a:t>Gaussian distributions [</a:t>
            </a:r>
            <a:r>
              <a:rPr lang="en-US" sz="1800" dirty="0" err="1">
                <a:cs typeface="Calibri"/>
              </a:rPr>
              <a:t>Pitié</a:t>
            </a:r>
            <a:r>
              <a:rPr lang="en-US" sz="1800" dirty="0">
                <a:cs typeface="Calibri"/>
              </a:rPr>
              <a:t> 07]</a:t>
            </a:r>
            <a:endParaRPr lang="en-US" sz="1800" dirty="0">
              <a:ea typeface="Calibri"/>
              <a:cs typeface="Calibri"/>
            </a:endParaRPr>
          </a:p>
          <a:p>
            <a:r>
              <a:rPr lang="en-US" sz="2000" dirty="0">
                <a:cs typeface="Calibri"/>
              </a:rPr>
              <a:t>Color distribution in CIE-Lab = 1D OT for luminance, 2D for chrominance [Bonneel 13, Solomon 15]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>
                <a:cs typeface="Calibri"/>
              </a:rPr>
              <a:t>Quantization artifacts [Rabin 10, Rabin 14, </a:t>
            </a:r>
            <a:r>
              <a:rPr lang="en-US" sz="2000" dirty="0" err="1">
                <a:cs typeface="Calibri"/>
              </a:rPr>
              <a:t>Chizat</a:t>
            </a:r>
            <a:r>
              <a:rPr lang="en-US" sz="2000" dirty="0">
                <a:cs typeface="Calibri"/>
              </a:rPr>
              <a:t> 18, Bonneel 19]</a:t>
            </a:r>
            <a:endParaRPr lang="en-US" sz="2000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A44B2B-AA45-3B36-EA23-29E01823B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67" y="1835150"/>
            <a:ext cx="1547284" cy="1547284"/>
          </a:xfrm>
          <a:prstGeom prst="rect">
            <a:avLst/>
          </a:prstGeom>
        </p:spPr>
      </p:pic>
      <p:pic>
        <p:nvPicPr>
          <p:cNvPr id="5" name="Picture 5" descr="A colorful bird on a branch&#10;&#10;Description automatically generated">
            <a:extLst>
              <a:ext uri="{FF2B5EF4-FFF2-40B4-BE49-F238E27FC236}">
                <a16:creationId xmlns:a16="http://schemas.microsoft.com/office/drawing/2014/main" id="{6A899B1C-BA0B-6B8E-D584-DFAFF7915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067" y="3539067"/>
            <a:ext cx="1547284" cy="1547284"/>
          </a:xfrm>
          <a:prstGeom prst="rect">
            <a:avLst/>
          </a:prstGeom>
        </p:spPr>
      </p:pic>
      <p:pic>
        <p:nvPicPr>
          <p:cNvPr id="6" name="Picture 6" descr="A picture containing bird, tree, parrot, sitting&#10;&#10;Description automatically generated">
            <a:extLst>
              <a:ext uri="{FF2B5EF4-FFF2-40B4-BE49-F238E27FC236}">
                <a16:creationId xmlns:a16="http://schemas.microsoft.com/office/drawing/2014/main" id="{119753AB-7FB5-5D0E-B02B-5E4459D85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7817" y="3539067"/>
            <a:ext cx="1547284" cy="154728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1CCDFF7-69A4-10A1-4C01-83BADFE00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817" y="1835150"/>
            <a:ext cx="1547284" cy="1547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0F0E1-32FC-6C22-833E-427C14944FDC}"/>
              </a:ext>
            </a:extLst>
          </p:cNvPr>
          <p:cNvSpPr txBox="1"/>
          <p:nvPr/>
        </p:nvSpPr>
        <p:spPr>
          <a:xfrm rot="16200000">
            <a:off x="11419416" y="3270250"/>
            <a:ext cx="954617" cy="3183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[Rabin 10]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04272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Image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Color Grading</a:t>
            </a:r>
          </a:p>
        </p:txBody>
      </p:sp>
      <p:pic>
        <p:nvPicPr>
          <p:cNvPr id="9" name="Picture 9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43CA600E-05A8-EB41-B150-323F1BFA8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733" y="1417854"/>
            <a:ext cx="4425950" cy="1058958"/>
          </a:xfrm>
          <a:prstGeom prst="rect">
            <a:avLst/>
          </a:prstGeom>
        </p:spPr>
      </p:pic>
      <p:pic>
        <p:nvPicPr>
          <p:cNvPr id="10" name="Picture 10" descr="A collage of the eiffel tower&#10;&#10;Description automatically generated">
            <a:extLst>
              <a:ext uri="{FF2B5EF4-FFF2-40B4-BE49-F238E27FC236}">
                <a16:creationId xmlns:a16="http://schemas.microsoft.com/office/drawing/2014/main" id="{26A6BBAB-4787-AF2A-9B9E-43F7399B7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2" t="-75" r="144" b="-293"/>
          <a:stretch/>
        </p:blipFill>
        <p:spPr>
          <a:xfrm>
            <a:off x="2310422" y="2739101"/>
            <a:ext cx="3268299" cy="3493462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D1C3E9-6BAA-EAD4-2C6E-B1B15B528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23" t="37" r="-137" b="-129"/>
          <a:stretch/>
        </p:blipFill>
        <p:spPr>
          <a:xfrm>
            <a:off x="7279341" y="2737790"/>
            <a:ext cx="3284020" cy="3494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F417C-E9D8-C999-7DE0-69F9A9B1025A}"/>
              </a:ext>
            </a:extLst>
          </p:cNvPr>
          <p:cNvSpPr txBox="1"/>
          <p:nvPr/>
        </p:nvSpPr>
        <p:spPr>
          <a:xfrm>
            <a:off x="1267865" y="3304134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B2D14-E0D3-5503-552B-BD282C6F28A7}"/>
              </a:ext>
            </a:extLst>
          </p:cNvPr>
          <p:cNvSpPr txBox="1"/>
          <p:nvPr/>
        </p:nvSpPr>
        <p:spPr>
          <a:xfrm>
            <a:off x="1434352" y="249731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3EC9E5-16DC-9381-0540-3575DECF5C05}"/>
              </a:ext>
            </a:extLst>
          </p:cNvPr>
          <p:cNvSpPr txBox="1"/>
          <p:nvPr/>
        </p:nvSpPr>
        <p:spPr>
          <a:xfrm>
            <a:off x="998923" y="3310537"/>
            <a:ext cx="10885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>
                <a:cs typeface="Calibri"/>
              </a:rPr>
              <a:t>Photoshop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232FA-15DD-CF12-5E1D-E01C00DD60CA}"/>
              </a:ext>
            </a:extLst>
          </p:cNvPr>
          <p:cNvSpPr txBox="1"/>
          <p:nvPr/>
        </p:nvSpPr>
        <p:spPr>
          <a:xfrm>
            <a:off x="998922" y="4936990"/>
            <a:ext cx="11782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Gaussian OT</a:t>
            </a:r>
          </a:p>
          <a:p>
            <a:r>
              <a:rPr lang="en-US" sz="1400">
                <a:cs typeface="Calibri"/>
              </a:rPr>
              <a:t>[Pitié 2007a}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1DA25-D1EA-9672-DFAD-3F18C9092319}"/>
              </a:ext>
            </a:extLst>
          </p:cNvPr>
          <p:cNvSpPr txBox="1"/>
          <p:nvPr/>
        </p:nvSpPr>
        <p:spPr>
          <a:xfrm>
            <a:off x="5820651" y="3252905"/>
            <a:ext cx="117821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Continuous sliced OT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[Pitié 2007 b]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EB63C0-3EA6-4535-E55E-1896A14C32EF}"/>
              </a:ext>
            </a:extLst>
          </p:cNvPr>
          <p:cNvSpPr txBox="1"/>
          <p:nvPr/>
        </p:nvSpPr>
        <p:spPr>
          <a:xfrm>
            <a:off x="5865475" y="4898568"/>
            <a:ext cx="117821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Discrete sliced OT</a:t>
            </a:r>
            <a:br>
              <a:rPr lang="en-US" sz="1400">
                <a:cs typeface="Calibri"/>
              </a:rPr>
            </a:br>
            <a:r>
              <a:rPr lang="en-US" sz="1400">
                <a:cs typeface="Calibri"/>
              </a:rPr>
              <a:t>[Bonneel 15]</a:t>
            </a:r>
          </a:p>
        </p:txBody>
      </p:sp>
    </p:spTree>
    <p:extLst>
      <p:ext uri="{BB962C8B-B14F-4D97-AF65-F5344CB8AC3E}">
        <p14:creationId xmlns:p14="http://schemas.microsoft.com/office/powerpoint/2010/main" val="746600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Image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Style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65784" cy="33249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Style = usually Gram matrix of CNN features [</a:t>
            </a:r>
            <a:r>
              <a:rPr lang="en-US" sz="2400" dirty="0" err="1">
                <a:cs typeface="Calibri"/>
              </a:rPr>
              <a:t>Gatys</a:t>
            </a:r>
            <a:r>
              <a:rPr lang="en-US" sz="2400" dirty="0">
                <a:cs typeface="Calibri"/>
              </a:rPr>
              <a:t> 2016]</a:t>
            </a:r>
          </a:p>
          <a:p>
            <a:pPr lvl="1"/>
            <a:r>
              <a:rPr lang="en-US" sz="2000" dirty="0">
                <a:cs typeface="Calibri"/>
              </a:rPr>
              <a:t>Instead, match CNN features with Relaxed OT [</a:t>
            </a:r>
            <a:r>
              <a:rPr lang="en-US" sz="2000" dirty="0" err="1">
                <a:cs typeface="Calibri"/>
              </a:rPr>
              <a:t>Kolkin</a:t>
            </a:r>
            <a:r>
              <a:rPr lang="en-US" sz="2000" dirty="0">
                <a:cs typeface="Calibri"/>
              </a:rPr>
              <a:t> 19] (sliced OT for texture synthesis [Heitz 21])</a:t>
            </a:r>
          </a:p>
          <a:p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D06CD7-2679-5C24-0050-28CEB7722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47" y="2856576"/>
            <a:ext cx="8013759" cy="38490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5AE510-4E38-8D79-11D4-3430184F840E}"/>
              </a:ext>
            </a:extLst>
          </p:cNvPr>
          <p:cNvSpPr txBox="1"/>
          <p:nvPr/>
        </p:nvSpPr>
        <p:spPr>
          <a:xfrm rot="16200000">
            <a:off x="1359011" y="5131644"/>
            <a:ext cx="98418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[</a:t>
            </a:r>
            <a:r>
              <a:rPr lang="en-US" sz="1400" dirty="0" err="1">
                <a:cs typeface="Calibri"/>
              </a:rPr>
              <a:t>Kolkin</a:t>
            </a:r>
            <a:r>
              <a:rPr lang="en-US" sz="1400" dirty="0">
                <a:cs typeface="Calibri"/>
              </a:rPr>
              <a:t> 19]</a:t>
            </a:r>
          </a:p>
        </p:txBody>
      </p:sp>
    </p:spTree>
    <p:extLst>
      <p:ext uri="{BB962C8B-B14F-4D97-AF65-F5344CB8AC3E}">
        <p14:creationId xmlns:p14="http://schemas.microsoft.com/office/powerpoint/2010/main" val="1237646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Image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Natural images generation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408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Generate images that look like an input set of images</a:t>
            </a:r>
          </a:p>
          <a:p>
            <a:r>
              <a:rPr lang="en-US" sz="2000" dirty="0">
                <a:cs typeface="Calibri"/>
              </a:rPr>
              <a:t>Generative Adversarial Networks (GAN)</a:t>
            </a:r>
          </a:p>
          <a:p>
            <a:pPr lvl="1"/>
            <a:r>
              <a:rPr lang="en-US" sz="1800" dirty="0">
                <a:cs typeface="Calibri"/>
              </a:rPr>
              <a:t>“Wasserstein GAN” [</a:t>
            </a:r>
            <a:r>
              <a:rPr lang="en-US" sz="1800" dirty="0" err="1">
                <a:cs typeface="Calibri"/>
              </a:rPr>
              <a:t>Arjovsky</a:t>
            </a:r>
            <a:r>
              <a:rPr lang="en-US" sz="1800" dirty="0">
                <a:cs typeface="Calibri"/>
              </a:rPr>
              <a:t> 17, </a:t>
            </a:r>
            <a:r>
              <a:rPr lang="en-US" sz="1800" dirty="0" err="1">
                <a:cs typeface="Calibri"/>
              </a:rPr>
              <a:t>Gulrajani</a:t>
            </a:r>
            <a:r>
              <a:rPr lang="en-US" sz="1800" dirty="0">
                <a:cs typeface="Calibri"/>
              </a:rPr>
              <a:t> 17, …]</a:t>
            </a:r>
            <a:endParaRPr lang="en-US" sz="1800" i="1" dirty="0">
              <a:cs typeface="Calibri" panose="020F0502020204030204"/>
            </a:endParaRPr>
          </a:p>
          <a:p>
            <a:pPr lvl="1"/>
            <a:endParaRPr lang="en-US" sz="1800" i="1" dirty="0">
              <a:cs typeface="Calibri" panose="020F0502020204030204"/>
            </a:endParaRPr>
          </a:p>
          <a:p>
            <a:pPr lvl="1"/>
            <a:endParaRPr lang="en-US" sz="1800" i="1" dirty="0">
              <a:cs typeface="Calibri" panose="020F0502020204030204"/>
            </a:endParaRPr>
          </a:p>
          <a:p>
            <a:pPr lvl="1"/>
            <a:endParaRPr lang="en-US" sz="18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47E8894-33A0-5357-5CE0-CDF3088A0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503" y="3166308"/>
            <a:ext cx="3491077" cy="262692"/>
          </a:xfrm>
          <a:prstGeom prst="rect">
            <a:avLst/>
          </a:prstGeom>
        </p:spPr>
      </p:pic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E8924F3C-E2C8-D22F-4410-EE349D42A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473" y="2458720"/>
            <a:ext cx="5165027" cy="3960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DE977F-8573-DFDD-46BC-8CD9D91EE691}"/>
              </a:ext>
            </a:extLst>
          </p:cNvPr>
          <p:cNvSpPr txBox="1"/>
          <p:nvPr/>
        </p:nvSpPr>
        <p:spPr>
          <a:xfrm>
            <a:off x="9198922" y="6419279"/>
            <a:ext cx="186126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Calibri"/>
              </a:rPr>
              <a:t>[</a:t>
            </a:r>
            <a:r>
              <a:rPr lang="en-US" sz="1400" dirty="0" err="1">
                <a:cs typeface="Calibri"/>
              </a:rPr>
              <a:t>Gulrajani</a:t>
            </a:r>
            <a:r>
              <a:rPr lang="en-US" sz="1400" dirty="0">
                <a:cs typeface="Calibri"/>
              </a:rPr>
              <a:t> 17]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774302-CBCA-D2E4-DD87-827BD799D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080" y="60551"/>
            <a:ext cx="4425420" cy="19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F89EF-E469-2A63-32A8-54EE416B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1363177"/>
            <a:ext cx="6851276" cy="1325563"/>
          </a:xfrm>
        </p:spPr>
        <p:txBody>
          <a:bodyPr/>
          <a:lstStyle/>
          <a:p>
            <a:r>
              <a:rPr lang="fr-FR" dirty="0">
                <a:cs typeface="Calibri Light"/>
              </a:rPr>
              <a:t>Applications to Rendering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35A0C6-5C31-B284-4544-4197C3F1B4C0}"/>
              </a:ext>
            </a:extLst>
          </p:cNvPr>
          <p:cNvSpPr txBox="1"/>
          <p:nvPr/>
        </p:nvSpPr>
        <p:spPr>
          <a:xfrm>
            <a:off x="704589" y="6471780"/>
            <a:ext cx="9068321" cy="5349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r-FR"/>
          </a:p>
        </p:txBody>
      </p:sp>
      <p:pic>
        <p:nvPicPr>
          <p:cNvPr id="8" name="Image 8" descr="Une image contenant plein air, meubles&#10;&#10;Description générée automatiquement">
            <a:extLst>
              <a:ext uri="{FF2B5EF4-FFF2-40B4-BE49-F238E27FC236}">
                <a16:creationId xmlns:a16="http://schemas.microsoft.com/office/drawing/2014/main" id="{0728A24A-41D3-0A36-E8E0-8C7E1491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979" y="184767"/>
            <a:ext cx="3350560" cy="3350560"/>
          </a:xfrm>
          <a:prstGeom prst="rect">
            <a:avLst/>
          </a:prstGeom>
        </p:spPr>
      </p:pic>
      <p:pic>
        <p:nvPicPr>
          <p:cNvPr id="9" name="Image 9" descr="Une image contenant texte, table, table de travail&#10;&#10;Description générée automatiquement">
            <a:extLst>
              <a:ext uri="{FF2B5EF4-FFF2-40B4-BE49-F238E27FC236}">
                <a16:creationId xmlns:a16="http://schemas.microsoft.com/office/drawing/2014/main" id="{23605AEF-28C8-DA03-D225-EC52DD500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57" y="3784196"/>
            <a:ext cx="2534662" cy="2524013"/>
          </a:xfrm>
          <a:prstGeom prst="rect">
            <a:avLst/>
          </a:prstGeom>
        </p:spPr>
      </p:pic>
      <p:pic>
        <p:nvPicPr>
          <p:cNvPr id="10" name="Image 10" descr="Une image contenant texte, carrelé&#10;&#10;Description générée automatiquement">
            <a:extLst>
              <a:ext uri="{FF2B5EF4-FFF2-40B4-BE49-F238E27FC236}">
                <a16:creationId xmlns:a16="http://schemas.microsoft.com/office/drawing/2014/main" id="{4FAD668F-2CB5-AF0A-F8B3-D74AEC3FB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526" y="3808917"/>
            <a:ext cx="2524013" cy="2524013"/>
          </a:xfrm>
          <a:prstGeom prst="rect">
            <a:avLst/>
          </a:prstGeom>
        </p:spPr>
      </p:pic>
      <p:pic>
        <p:nvPicPr>
          <p:cNvPr id="11" name="Image 11" descr="Une image contenant texte, carrelé, carreau&#10;&#10;Description générée automatiquement">
            <a:extLst>
              <a:ext uri="{FF2B5EF4-FFF2-40B4-BE49-F238E27FC236}">
                <a16:creationId xmlns:a16="http://schemas.microsoft.com/office/drawing/2014/main" id="{77C3CDFB-2F16-1EA2-159E-C44114724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41" y="3784196"/>
            <a:ext cx="2534662" cy="2524013"/>
          </a:xfrm>
          <a:prstGeom prst="rect">
            <a:avLst/>
          </a:prstGeom>
        </p:spPr>
      </p:pic>
      <p:pic>
        <p:nvPicPr>
          <p:cNvPr id="12" name="Image 12" descr="Une image contenant texte, salle de bain, carrelé, carreau&#10;&#10;Description générée automatiquement">
            <a:extLst>
              <a:ext uri="{FF2B5EF4-FFF2-40B4-BE49-F238E27FC236}">
                <a16:creationId xmlns:a16="http://schemas.microsoft.com/office/drawing/2014/main" id="{B8F9218F-4285-275B-2F4B-B20BF1DFD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238" y="3795942"/>
            <a:ext cx="2545312" cy="252401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6F10D5F-9837-C665-6FD2-FB11521FBC10}"/>
              </a:ext>
            </a:extLst>
          </p:cNvPr>
          <p:cNvSpPr txBox="1"/>
          <p:nvPr/>
        </p:nvSpPr>
        <p:spPr>
          <a:xfrm>
            <a:off x="1031559" y="6369930"/>
            <a:ext cx="14074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 err="1">
                <a:ea typeface="Calibri"/>
                <a:cs typeface="Calibri"/>
              </a:rPr>
              <a:t>ground</a:t>
            </a:r>
            <a:r>
              <a:rPr lang="fr-FR" dirty="0">
                <a:ea typeface="Calibri"/>
                <a:cs typeface="Calibri"/>
              </a:rPr>
              <a:t> </a:t>
            </a:r>
            <a:r>
              <a:rPr lang="fr-FR" dirty="0" err="1">
                <a:ea typeface="Calibri"/>
                <a:cs typeface="Calibri"/>
              </a:rPr>
              <a:t>truth</a:t>
            </a:r>
            <a:endParaRPr lang="fr-FR" dirty="0">
              <a:ea typeface="Calibri"/>
              <a:cs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20EE71-0059-3A7A-8945-5FE498CDE4F6}"/>
              </a:ext>
            </a:extLst>
          </p:cNvPr>
          <p:cNvSpPr txBox="1"/>
          <p:nvPr/>
        </p:nvSpPr>
        <p:spPr>
          <a:xfrm>
            <a:off x="4154020" y="6365142"/>
            <a:ext cx="10847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 err="1">
                <a:ea typeface="Calibri"/>
                <a:cs typeface="Calibri"/>
              </a:rPr>
              <a:t>random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8B5AF04-B38D-7399-3F04-152C9B23B75B}"/>
              </a:ext>
            </a:extLst>
          </p:cNvPr>
          <p:cNvSpPr txBox="1"/>
          <p:nvPr/>
        </p:nvSpPr>
        <p:spPr>
          <a:xfrm>
            <a:off x="6953253" y="6373274"/>
            <a:ext cx="8247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 err="1">
                <a:ea typeface="Calibri"/>
                <a:cs typeface="Calibri"/>
              </a:rPr>
              <a:t>Sobol</a:t>
            </a:r>
            <a:r>
              <a:rPr lang="fr-FR" dirty="0">
                <a:ea typeface="Calibri"/>
                <a:cs typeface="Calibri"/>
              </a:rPr>
              <a:t>'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C309B3-74B1-0E9D-5027-58CF53C3DF69}"/>
              </a:ext>
            </a:extLst>
          </p:cNvPr>
          <p:cNvSpPr txBox="1"/>
          <p:nvPr/>
        </p:nvSpPr>
        <p:spPr>
          <a:xfrm>
            <a:off x="9213476" y="6376798"/>
            <a:ext cx="23308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 err="1">
                <a:ea typeface="Calibri"/>
                <a:cs typeface="Calibri"/>
              </a:rPr>
              <a:t>Sliced</a:t>
            </a:r>
            <a:r>
              <a:rPr lang="fr-FR" dirty="0">
                <a:ea typeface="Calibri"/>
                <a:cs typeface="Calibri"/>
              </a:rPr>
              <a:t> OT [Paulin 2020]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9509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0E4DED-8C14-1088-1F33-96EFBB42F3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Monte Carlo sampling</a:t>
                </a:r>
              </a:p>
              <a:p>
                <a:pPr lvl="1"/>
                <a:r>
                  <a:rPr lang="en-US" dirty="0"/>
                  <a:t>Numerical integral evaluation: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≈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follow law of probability density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br>
                  <a:rPr lang="en-US" b="0" dirty="0"/>
                </a:br>
                <a:endParaRPr lang="en-US" dirty="0"/>
              </a:p>
              <a:p>
                <a:pPr lvl="1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converges faster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not </a:t>
                </a:r>
                <a:r>
                  <a:rPr lang="en-US" dirty="0" err="1"/>
                  <a:t>i.i.d.</a:t>
                </a:r>
                <a:r>
                  <a:rPr lang="en-US" dirty="0"/>
                  <a:t> but blue noise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0E4DED-8C14-1088-1F33-96EFBB42F3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4334C1A7-02BF-2AC7-C766-55E7FE671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781" y="4768283"/>
            <a:ext cx="1909658" cy="200281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1CCAA80-740A-7063-8288-54A3B0150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8" y="4768283"/>
            <a:ext cx="1925782" cy="20028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5D09FE-6462-AE06-9A41-37108E96B75F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cs typeface="Calibri Light"/>
              </a:rPr>
              <a:t>Applications to Rendering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Image stippling &amp; Monte Carlo sampling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53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EB5EC-449E-916F-D585-DFF1DF2ED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Image stippling</a:t>
            </a:r>
          </a:p>
          <a:p>
            <a:pPr lvl="1"/>
            <a:r>
              <a:rPr lang="en-US" dirty="0">
                <a:cs typeface="Calibri"/>
              </a:rPr>
              <a:t>Considers grayscale image = probability density function</a:t>
            </a:r>
          </a:p>
          <a:p>
            <a:pPr lvl="1"/>
            <a:r>
              <a:rPr lang="en-US" dirty="0">
                <a:cs typeface="Calibri"/>
              </a:rPr>
              <a:t>For artistic purpose, and for printing with black ink droplets</a:t>
            </a:r>
          </a:p>
          <a:p>
            <a:pPr lvl="1"/>
            <a:r>
              <a:rPr lang="en-US" dirty="0">
                <a:cs typeface="Calibri"/>
              </a:rPr>
              <a:t>Extends to colors [</a:t>
            </a:r>
            <a:r>
              <a:rPr lang="fr-FR" dirty="0" err="1">
                <a:ea typeface="Calibri"/>
                <a:cs typeface="Calibri"/>
              </a:rPr>
              <a:t>Salaün</a:t>
            </a:r>
            <a:r>
              <a:rPr lang="fr-FR" dirty="0">
                <a:ea typeface="Calibri"/>
                <a:cs typeface="Calibri"/>
              </a:rPr>
              <a:t> 2022</a:t>
            </a:r>
            <a:r>
              <a:rPr lang="en-US" dirty="0">
                <a:cs typeface="Calibri"/>
              </a:rPr>
              <a:t>], curves [</a:t>
            </a:r>
            <a:r>
              <a:rPr lang="en-US" dirty="0" err="1">
                <a:cs typeface="Calibri"/>
              </a:rPr>
              <a:t>Lebrat</a:t>
            </a:r>
            <a:r>
              <a:rPr lang="en-US" dirty="0">
                <a:cs typeface="Calibri"/>
              </a:rPr>
              <a:t> 2019]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ADC875-5BF1-0138-921B-3A41040C641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cs typeface="Calibri Light"/>
              </a:rPr>
              <a:t>Applications to Rendering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Image stippling &amp; Monte Carlo sampling</a:t>
            </a:r>
            <a:endParaRPr lang="en-US"/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7E2C497B-14A1-CBAD-724A-201BC552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" y="3579425"/>
            <a:ext cx="7171926" cy="29092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8B37C5-5B3A-4B52-EF47-D2D2C852E486}"/>
              </a:ext>
            </a:extLst>
          </p:cNvPr>
          <p:cNvSpPr txBox="1"/>
          <p:nvPr/>
        </p:nvSpPr>
        <p:spPr>
          <a:xfrm>
            <a:off x="516586" y="6488668"/>
            <a:ext cx="63871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"BNOT" (Blue Noise </a:t>
            </a:r>
            <a:r>
              <a:rPr lang="fr-FR" dirty="0" err="1">
                <a:cs typeface="Calibri"/>
              </a:rPr>
              <a:t>Through</a:t>
            </a:r>
            <a:r>
              <a:rPr lang="fr-FR" dirty="0">
                <a:cs typeface="Calibri"/>
              </a:rPr>
              <a:t> Optimal Transport), [De Goes 2012]</a:t>
            </a:r>
            <a:endParaRPr lang="fr-FR" dirty="0"/>
          </a:p>
        </p:txBody>
      </p:sp>
      <p:pic>
        <p:nvPicPr>
          <p:cNvPr id="4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D2EC23-C88F-25C9-ED44-A267E553A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611" y="3521504"/>
            <a:ext cx="3001829" cy="30416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F29133-F90B-6C5D-CBC7-F5A3B9DA4325}"/>
              </a:ext>
            </a:extLst>
          </p:cNvPr>
          <p:cNvSpPr txBox="1"/>
          <p:nvPr/>
        </p:nvSpPr>
        <p:spPr>
          <a:xfrm>
            <a:off x="10026040" y="6527344"/>
            <a:ext cx="2225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a typeface="Calibri"/>
                <a:cs typeface="Calibri"/>
              </a:rPr>
              <a:t>[</a:t>
            </a:r>
            <a:r>
              <a:rPr lang="fr-FR" dirty="0" err="1">
                <a:ea typeface="Calibri"/>
                <a:cs typeface="Calibri"/>
              </a:rPr>
              <a:t>Lebrat</a:t>
            </a:r>
            <a:r>
              <a:rPr lang="fr-FR" dirty="0">
                <a:ea typeface="Calibri"/>
                <a:cs typeface="Calibri"/>
              </a:rPr>
              <a:t> 2019]</a:t>
            </a:r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0E077F-C7DE-38A3-27CA-3BE1E31FC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488" y="3495865"/>
            <a:ext cx="1574483" cy="30929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50573A-FC31-26A2-A8E5-3042EF76FFEF}"/>
              </a:ext>
            </a:extLst>
          </p:cNvPr>
          <p:cNvSpPr txBox="1"/>
          <p:nvPr/>
        </p:nvSpPr>
        <p:spPr>
          <a:xfrm>
            <a:off x="7339488" y="6494502"/>
            <a:ext cx="2225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ea typeface="Calibri"/>
                <a:cs typeface="Calibri"/>
              </a:rPr>
              <a:t>[</a:t>
            </a:r>
            <a:r>
              <a:rPr lang="fr-FR" dirty="0" err="1">
                <a:ea typeface="Calibri"/>
                <a:cs typeface="Calibri"/>
              </a:rPr>
              <a:t>Salaün</a:t>
            </a:r>
            <a:r>
              <a:rPr lang="fr-FR" dirty="0">
                <a:ea typeface="Calibri"/>
                <a:cs typeface="Calibri"/>
              </a:rPr>
              <a:t> 2022]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1628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F90891-4A50-C7AD-C528-CC9AA85F4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r-FR" err="1">
                <a:ea typeface="Calibri"/>
                <a:cs typeface="Calibri"/>
              </a:rPr>
              <a:t>Interpolating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between</a:t>
            </a:r>
            <a:r>
              <a:rPr lang="fr-FR">
                <a:ea typeface="Calibri"/>
                <a:cs typeface="Calibri"/>
              </a:rPr>
              <a:t> </a:t>
            </a:r>
            <a:r>
              <a:rPr lang="fr-FR" err="1">
                <a:ea typeface="Calibri"/>
                <a:cs typeface="Calibri"/>
              </a:rPr>
              <a:t>different</a:t>
            </a:r>
            <a:r>
              <a:rPr lang="fr-FR">
                <a:ea typeface="Calibri"/>
                <a:cs typeface="Calibri"/>
              </a:rPr>
              <a:t> </a:t>
            </a:r>
            <a:r>
              <a:rPr lang="fr-FR" err="1">
                <a:ea typeface="Calibri"/>
                <a:cs typeface="Calibri"/>
              </a:rPr>
              <a:t>BRDFs</a:t>
            </a:r>
            <a:endParaRPr lang="fr-FR">
              <a:ea typeface="Calibri"/>
              <a:cs typeface="Calibri"/>
            </a:endParaRPr>
          </a:p>
          <a:p>
            <a:pPr lvl="1"/>
            <a:r>
              <a:rPr lang="fr-FR">
                <a:ea typeface="Calibri"/>
                <a:cs typeface="Calibri"/>
              </a:rPr>
              <a:t>2 </a:t>
            </a:r>
            <a:r>
              <a:rPr lang="fr-FR" err="1">
                <a:ea typeface="Calibri"/>
                <a:cs typeface="Calibri"/>
              </a:rPr>
              <a:t>BRDFs</a:t>
            </a:r>
            <a:r>
              <a:rPr lang="fr-FR">
                <a:ea typeface="Calibri"/>
                <a:cs typeface="Calibri"/>
              </a:rPr>
              <a:t> [</a:t>
            </a:r>
            <a:r>
              <a:rPr lang="fr-FR" err="1">
                <a:ea typeface="Calibri"/>
                <a:cs typeface="Calibri"/>
              </a:rPr>
              <a:t>Bonneel</a:t>
            </a:r>
            <a:r>
              <a:rPr lang="fr-FR">
                <a:ea typeface="Calibri"/>
                <a:cs typeface="Calibri"/>
              </a:rPr>
              <a:t> 2009]</a:t>
            </a:r>
          </a:p>
          <a:p>
            <a:pPr lvl="1"/>
            <a:endParaRPr lang="fr-FR">
              <a:ea typeface="Calibri"/>
              <a:cs typeface="Calibri"/>
            </a:endParaRPr>
          </a:p>
          <a:p>
            <a:pPr lvl="1"/>
            <a:r>
              <a:rPr lang="fr-FR">
                <a:ea typeface="Calibri"/>
                <a:cs typeface="Calibri"/>
              </a:rPr>
              <a:t>n </a:t>
            </a:r>
            <a:r>
              <a:rPr lang="fr-FR" err="1">
                <a:ea typeface="Calibri"/>
                <a:cs typeface="Calibri"/>
              </a:rPr>
              <a:t>BRDFs</a:t>
            </a:r>
            <a:r>
              <a:rPr lang="fr-FR">
                <a:ea typeface="Calibri"/>
                <a:cs typeface="Calibri"/>
              </a:rPr>
              <a:t> [Solomon 2015]</a:t>
            </a:r>
          </a:p>
          <a:p>
            <a:pPr lvl="1"/>
            <a:endParaRPr lang="fr-FR">
              <a:ea typeface="Calibri"/>
              <a:cs typeface="Calibri"/>
            </a:endParaRPr>
          </a:p>
          <a:p>
            <a:pPr lvl="1"/>
            <a:r>
              <a:rPr lang="fr-FR">
                <a:ea typeface="Calibri"/>
                <a:cs typeface="Calibri"/>
              </a:rPr>
              <a:t>n car </a:t>
            </a:r>
            <a:r>
              <a:rPr lang="fr-FR" err="1">
                <a:ea typeface="Calibri"/>
                <a:cs typeface="Calibri"/>
              </a:rPr>
              <a:t>paint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BTFs</a:t>
            </a:r>
            <a:r>
              <a:rPr lang="fr-FR">
                <a:ea typeface="Calibri"/>
                <a:cs typeface="Calibri"/>
              </a:rPr>
              <a:t> [</a:t>
            </a:r>
            <a:r>
              <a:rPr lang="fr-FR" err="1">
                <a:ea typeface="Calibri"/>
                <a:cs typeface="Calibri"/>
              </a:rPr>
              <a:t>Golla</a:t>
            </a:r>
            <a:r>
              <a:rPr lang="fr-FR">
                <a:ea typeface="Calibri"/>
                <a:cs typeface="Calibri"/>
              </a:rPr>
              <a:t> and Klein 2018]</a:t>
            </a:r>
            <a:br>
              <a:rPr lang="fr-FR">
                <a:ea typeface="Calibri"/>
                <a:cs typeface="Calibri"/>
              </a:rPr>
            </a:br>
            <a:r>
              <a:rPr lang="fr-FR">
                <a:ea typeface="Calibri"/>
                <a:cs typeface="Calibri"/>
              </a:rPr>
              <a:t>(flakes interpolation)</a:t>
            </a:r>
            <a:br>
              <a:rPr lang="fr-FR">
                <a:ea typeface="Calibri"/>
                <a:cs typeface="Calibri"/>
              </a:rPr>
            </a:br>
            <a:endParaRPr lang="fr-FR">
              <a:ea typeface="Calibri"/>
              <a:cs typeface="Calibri"/>
            </a:endParaRPr>
          </a:p>
          <a:p>
            <a:r>
              <a:rPr lang="fr-FR" err="1">
                <a:ea typeface="Calibri"/>
                <a:cs typeface="Calibri"/>
              </a:rPr>
              <a:t>Densifying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sparse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BRDFs</a:t>
            </a:r>
            <a:endParaRPr lang="fr-FR">
              <a:ea typeface="Calibri"/>
              <a:cs typeface="Calibri"/>
            </a:endParaRPr>
          </a:p>
          <a:p>
            <a:pPr lvl="1"/>
            <a:r>
              <a:rPr lang="fr-FR">
                <a:ea typeface="Calibri"/>
                <a:cs typeface="Calibri"/>
              </a:rPr>
              <a:t>By </a:t>
            </a:r>
            <a:r>
              <a:rPr lang="fr-FR" err="1">
                <a:ea typeface="Calibri"/>
                <a:cs typeface="Calibri"/>
              </a:rPr>
              <a:t>interpolating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between</a:t>
            </a:r>
            <a:r>
              <a:rPr lang="fr-FR">
                <a:ea typeface="Calibri"/>
                <a:cs typeface="Calibri"/>
              </a:rPr>
              <a:t> incident directions [Ward 2014]</a:t>
            </a:r>
          </a:p>
          <a:p>
            <a:pPr lvl="1"/>
            <a:r>
              <a:rPr lang="fr-FR">
                <a:ea typeface="Calibri"/>
                <a:cs typeface="Calibri"/>
              </a:rPr>
              <a:t>By </a:t>
            </a:r>
            <a:r>
              <a:rPr lang="fr-FR" err="1">
                <a:ea typeface="Calibri"/>
                <a:cs typeface="Calibri"/>
              </a:rPr>
              <a:t>projecting</a:t>
            </a:r>
            <a:r>
              <a:rPr lang="fr-FR">
                <a:ea typeface="Calibri"/>
                <a:cs typeface="Calibri"/>
              </a:rPr>
              <a:t> on </a:t>
            </a:r>
            <a:r>
              <a:rPr lang="fr-FR" err="1">
                <a:ea typeface="Calibri"/>
                <a:cs typeface="Calibri"/>
              </a:rPr>
              <a:t>dataset</a:t>
            </a:r>
            <a:r>
              <a:rPr lang="fr-FR">
                <a:ea typeface="Calibri"/>
                <a:cs typeface="Calibri"/>
              </a:rPr>
              <a:t> of dense </a:t>
            </a:r>
            <a:r>
              <a:rPr lang="fr-FR" err="1">
                <a:ea typeface="Calibri"/>
                <a:cs typeface="Calibri"/>
              </a:rPr>
              <a:t>BRDFs</a:t>
            </a:r>
            <a:r>
              <a:rPr lang="fr-FR">
                <a:ea typeface="Calibri"/>
                <a:cs typeface="Calibri"/>
              </a:rPr>
              <a:t> [</a:t>
            </a:r>
            <a:r>
              <a:rPr lang="fr-FR" err="1">
                <a:ea typeface="Calibri"/>
                <a:cs typeface="Calibri"/>
              </a:rPr>
              <a:t>Bonneel</a:t>
            </a:r>
            <a:r>
              <a:rPr lang="fr-FR">
                <a:ea typeface="Calibri"/>
                <a:cs typeface="Calibri"/>
              </a:rPr>
              <a:t> 2016]</a:t>
            </a:r>
            <a:br>
              <a:rPr lang="fr-FR">
                <a:ea typeface="Calibri"/>
                <a:cs typeface="Calibri"/>
              </a:rPr>
            </a:br>
            <a:endParaRPr lang="fr-FR">
              <a:ea typeface="Calibri"/>
              <a:cs typeface="Calibri"/>
            </a:endParaRPr>
          </a:p>
          <a:p>
            <a:r>
              <a:rPr lang="fr-FR">
                <a:ea typeface="Calibri"/>
                <a:cs typeface="Calibri"/>
              </a:rPr>
              <a:t>OT </a:t>
            </a:r>
            <a:r>
              <a:rPr lang="fr-FR" err="1">
                <a:ea typeface="Calibri"/>
                <a:cs typeface="Calibri"/>
              </a:rPr>
              <a:t>between</a:t>
            </a:r>
            <a:r>
              <a:rPr lang="fr-FR">
                <a:ea typeface="Calibri"/>
                <a:cs typeface="Calibri"/>
              </a:rPr>
              <a:t> BRDF </a:t>
            </a:r>
            <a:r>
              <a:rPr lang="fr-FR" err="1">
                <a:ea typeface="Calibri"/>
                <a:cs typeface="Calibri"/>
              </a:rPr>
              <a:t>degradations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correlate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with</a:t>
            </a:r>
            <a:r>
              <a:rPr lang="fr-FR">
                <a:ea typeface="Calibri"/>
                <a:cs typeface="Calibri"/>
              </a:rPr>
              <a:t> perception [</a:t>
            </a:r>
            <a:r>
              <a:rPr lang="fr-FR" err="1">
                <a:ea typeface="Calibri"/>
                <a:cs typeface="Calibri"/>
              </a:rPr>
              <a:t>Lavoué</a:t>
            </a:r>
            <a:r>
              <a:rPr lang="fr-FR">
                <a:ea typeface="Calibri"/>
                <a:cs typeface="Calibri"/>
              </a:rPr>
              <a:t> 2021]</a:t>
            </a:r>
          </a:p>
          <a:p>
            <a:endParaRPr lang="fr-FR">
              <a:ea typeface="Calibri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23A0A3-E751-A6F8-A1A8-1F3A44C5D78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cs typeface="Calibri Light"/>
              </a:rPr>
              <a:t>Applications to Rendering</a:t>
            </a:r>
            <a:br>
              <a:rPr lang="en-US">
                <a:cs typeface="Calibri Light"/>
              </a:rPr>
            </a:br>
            <a:r>
              <a:rPr lang="en-US" sz="2000">
                <a:ea typeface="Calibri Light"/>
                <a:cs typeface="Calibri Light"/>
              </a:rPr>
              <a:t>Reflectance manipulation</a:t>
            </a:r>
            <a:endParaRPr lang="en-US">
              <a:ea typeface="Calibri Light"/>
              <a:cs typeface="Calibri Light"/>
            </a:endParaRPr>
          </a:p>
        </p:txBody>
      </p:sp>
      <p:pic>
        <p:nvPicPr>
          <p:cNvPr id="8" name="Image 8" descr="Une image contenant intérieur, noir, arme, conteneur&#10;&#10;Description générée automatiquement">
            <a:extLst>
              <a:ext uri="{FF2B5EF4-FFF2-40B4-BE49-F238E27FC236}">
                <a16:creationId xmlns:a16="http://schemas.microsoft.com/office/drawing/2014/main" id="{2471CC2C-DB9F-5D8F-B137-ED9993F9C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306" y="2720945"/>
            <a:ext cx="4473386" cy="1783663"/>
          </a:xfrm>
          <a:prstGeom prst="rect">
            <a:avLst/>
          </a:prstGeom>
        </p:spPr>
      </p:pic>
      <p:pic>
        <p:nvPicPr>
          <p:cNvPr id="9" name="Image 9" descr="Une image contenant léger, vert&#10;&#10;Description générée automatiquement">
            <a:extLst>
              <a:ext uri="{FF2B5EF4-FFF2-40B4-BE49-F238E27FC236}">
                <a16:creationId xmlns:a16="http://schemas.microsoft.com/office/drawing/2014/main" id="{34838855-BC2E-1878-3921-5C5272307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5" y="255215"/>
            <a:ext cx="4527174" cy="228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2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99A4FE-05B2-ABBD-B40B-139159DF94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Transporting light distribution to given target (mirrors or refractors)</a:t>
                </a:r>
              </a:p>
              <a:p>
                <a:pPr lvl="1"/>
                <a:r>
                  <a:rPr lang="en-US" dirty="0"/>
                  <a:t>Semi-discrete OT for general problems [</a:t>
                </a:r>
                <a:r>
                  <a:rPr lang="en-US" dirty="0" err="1"/>
                  <a:t>Meyron</a:t>
                </a:r>
                <a:r>
                  <a:rPr lang="en-US" dirty="0"/>
                  <a:t> 2018]</a:t>
                </a:r>
              </a:p>
              <a:p>
                <a:pPr lvl="2"/>
                <a:r>
                  <a:rPr lang="en-US" dirty="0"/>
                  <a:t>Refractor/reflector, near/far-field, collimated/punctual light source, concave/convex surfaces… in the same framework</a:t>
                </a:r>
              </a:p>
              <a:p>
                <a:pPr lvl="2"/>
                <a:r>
                  <a:rPr lang="en-US" dirty="0"/>
                  <a:t>Amount to standard semi-discrete OT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914400" lvl="2" indent="0">
                  <a:buNone/>
                </a:pPr>
                <a:r>
                  <a:rPr lang="en-US" dirty="0"/>
                  <a:t>(up to changes of variables)</a:t>
                </a:r>
              </a:p>
              <a:p>
                <a:pPr lvl="2"/>
                <a:r>
                  <a:rPr lang="en-US" dirty="0"/>
                  <a:t>Uses a set of parabolas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99A4FE-05B2-ABBD-B40B-139159DF94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6B0DA4F-204D-FA18-A8F7-1E81FBB57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480" y="3519802"/>
            <a:ext cx="3398519" cy="32372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745B682-3501-7E96-059F-0B7B6E427536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cs typeface="Calibri Light"/>
              </a:rPr>
              <a:t>Applications to Rendering</a:t>
            </a:r>
            <a:br>
              <a:rPr lang="en-US">
                <a:cs typeface="Calibri Light"/>
              </a:rPr>
            </a:br>
            <a:r>
              <a:rPr lang="en-US" sz="2000">
                <a:cs typeface="+mj-lt"/>
              </a:rPr>
              <a:t>Computational optics and imaging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4E198-1A91-BC23-F04E-5C940C573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14423"/>
            <a:ext cx="3604260" cy="2343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36766-446C-4C06-4BEC-BA0CB5252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861" y="4521744"/>
            <a:ext cx="3398519" cy="23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8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063409-C561-46D0-E400-B260E59F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60" y="2971165"/>
            <a:ext cx="10515600" cy="1325563"/>
          </a:xfrm>
        </p:spPr>
        <p:txBody>
          <a:bodyPr/>
          <a:lstStyle/>
          <a:p>
            <a:r>
              <a:rPr lang="fr-FR" dirty="0">
                <a:cs typeface="Calibri Light"/>
              </a:rPr>
              <a:t>Applications to </a:t>
            </a:r>
            <a:r>
              <a:rPr lang="fr-FR" dirty="0" err="1">
                <a:cs typeface="Calibri Light"/>
              </a:rPr>
              <a:t>Geometry</a:t>
            </a:r>
            <a:r>
              <a:rPr lang="fr-FR" dirty="0">
                <a:cs typeface="Calibri Light"/>
              </a:rPr>
              <a:t> </a:t>
            </a:r>
            <a:r>
              <a:rPr lang="fr-FR" dirty="0" err="1">
                <a:cs typeface="Calibri Light"/>
              </a:rPr>
              <a:t>Processing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4547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45BB4-5687-8794-90E9-1D4F58C8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87F79-1D80-4870-83F0-F4774C25580B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7156C36-FD8E-6278-DF16-4E0E5DD327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099725"/>
              </p:ext>
            </p:extLst>
          </p:nvPr>
        </p:nvGraphicFramePr>
        <p:xfrm>
          <a:off x="2137250" y="402338"/>
          <a:ext cx="8468350" cy="6349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3395068" imgH="10041966" progId="">
                  <p:embed/>
                </p:oleObj>
              </mc:Choice>
              <mc:Fallback>
                <p:oleObj r:id="rId2" imgW="13395068" imgH="1004196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37250" y="402338"/>
                        <a:ext cx="8468350" cy="6349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026F6E3-EA32-1836-C882-4A5EB08C0B76}"/>
              </a:ext>
            </a:extLst>
          </p:cNvPr>
          <p:cNvSpPr txBox="1"/>
          <p:nvPr/>
        </p:nvSpPr>
        <p:spPr>
          <a:xfrm>
            <a:off x="7189305" y="2502182"/>
            <a:ext cx="284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Mathematician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DA79DF-D3BC-948C-C537-5411B334E8AA}"/>
              </a:ext>
            </a:extLst>
          </p:cNvPr>
          <p:cNvSpPr txBox="1"/>
          <p:nvPr/>
        </p:nvSpPr>
        <p:spPr>
          <a:xfrm rot="19593503">
            <a:off x="2936821" y="3670310"/>
            <a:ext cx="3193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Optimal Transport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B50DF-3254-0129-8AE0-124F1CB16534}"/>
              </a:ext>
            </a:extLst>
          </p:cNvPr>
          <p:cNvSpPr txBox="1"/>
          <p:nvPr/>
        </p:nvSpPr>
        <p:spPr>
          <a:xfrm rot="16200000">
            <a:off x="4596451" y="4978346"/>
            <a:ext cx="2468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Image Processing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0BEE50-E97D-72A3-59EF-EB255C3CE657}"/>
              </a:ext>
            </a:extLst>
          </p:cNvPr>
          <p:cNvSpPr txBox="1"/>
          <p:nvPr/>
        </p:nvSpPr>
        <p:spPr>
          <a:xfrm rot="16200000">
            <a:off x="4860437" y="4802693"/>
            <a:ext cx="2888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Rendering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2A952A-3379-04EC-095C-8BE701A9DDE4}"/>
              </a:ext>
            </a:extLst>
          </p:cNvPr>
          <p:cNvSpPr txBox="1"/>
          <p:nvPr/>
        </p:nvSpPr>
        <p:spPr>
          <a:xfrm rot="16200000">
            <a:off x="5390093" y="4642290"/>
            <a:ext cx="2888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Geometry Processing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1EEED9-9FF6-9009-80AE-6C024ACCEC54}"/>
              </a:ext>
            </a:extLst>
          </p:cNvPr>
          <p:cNvSpPr txBox="1"/>
          <p:nvPr/>
        </p:nvSpPr>
        <p:spPr>
          <a:xfrm rot="16200000">
            <a:off x="6435662" y="5254138"/>
            <a:ext cx="167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Simulation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5C428C-3106-AAAE-9C9B-5C11F7EF7532}"/>
              </a:ext>
            </a:extLst>
          </p:cNvPr>
          <p:cNvSpPr txBox="1"/>
          <p:nvPr/>
        </p:nvSpPr>
        <p:spPr>
          <a:xfrm>
            <a:off x="8628596" y="5615582"/>
            <a:ext cx="2106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AI fingers you wish optimal transport would fix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15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Geometry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Shape comparison and retrieval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8433" cy="43936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Shapes as a bag of descriptor</a:t>
            </a:r>
            <a:endParaRPr lang="en-US"/>
          </a:p>
          <a:p>
            <a:pPr lvl="1"/>
            <a:r>
              <a:rPr lang="en-US" sz="1400">
                <a:cs typeface="Calibri"/>
              </a:rPr>
              <a:t>Descriptor: Geodesic distances to a set of anchor points [Rabin 10]</a:t>
            </a:r>
          </a:p>
          <a:p>
            <a:pPr lvl="1"/>
            <a:r>
              <a:rPr lang="en-US" sz="1400">
                <a:cs typeface="Calibri"/>
              </a:rPr>
              <a:t>Sliced Wasserstein 2 as a distance metric between the descriptors.</a:t>
            </a:r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2A74FB90-2907-3C40-6D1A-69453FE11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044" y="2572944"/>
            <a:ext cx="4083755" cy="1843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DB92A-3EF7-1A21-5E61-CD5E7965B53B}"/>
              </a:ext>
            </a:extLst>
          </p:cNvPr>
          <p:cNvSpPr txBox="1"/>
          <p:nvPr/>
        </p:nvSpPr>
        <p:spPr>
          <a:xfrm rot="-5400000">
            <a:off x="10844388" y="3570110"/>
            <a:ext cx="92992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[Rabin 10]</a:t>
            </a:r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55F92179-E89B-4E66-0929-9926C5428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479" y="3037767"/>
            <a:ext cx="4415366" cy="2546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1C992-DBA9-67BD-9464-CB908F392D7E}"/>
              </a:ext>
            </a:extLst>
          </p:cNvPr>
          <p:cNvSpPr txBox="1"/>
          <p:nvPr/>
        </p:nvSpPr>
        <p:spPr>
          <a:xfrm rot="16200000">
            <a:off x="5259235" y="4159219"/>
            <a:ext cx="110631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[Rabin 10]</a:t>
            </a:r>
          </a:p>
        </p:txBody>
      </p:sp>
    </p:spTree>
    <p:extLst>
      <p:ext uri="{BB962C8B-B14F-4D97-AF65-F5344CB8AC3E}">
        <p14:creationId xmlns:p14="http://schemas.microsoft.com/office/powerpoint/2010/main" val="3713753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Geometry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Shape interpolation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09106" cy="44759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900">
                <a:cs typeface="Calibri"/>
              </a:rPr>
              <a:t>2D or 3D shapes for which feature matching is impossible</a:t>
            </a:r>
            <a:endParaRPr lang="en-US"/>
          </a:p>
          <a:p>
            <a:r>
              <a:rPr lang="en-US" sz="1900">
                <a:cs typeface="Calibri"/>
              </a:rPr>
              <a:t>Discretizing</a:t>
            </a:r>
            <a:r>
              <a:rPr lang="en-US" sz="1900">
                <a:ea typeface="Calibri"/>
                <a:cs typeface="Calibri"/>
              </a:rPr>
              <a:t> the volume as point sets+ sliced Wasserstein [Rabin 12]</a:t>
            </a:r>
            <a:endParaRPr lang="en-US"/>
          </a:p>
          <a:p>
            <a:pPr lvl="1"/>
            <a:r>
              <a:rPr lang="en-US" sz="1500">
                <a:ea typeface="Calibri"/>
                <a:cs typeface="Calibri"/>
              </a:rPr>
              <a:t>Points sampled in the volume</a:t>
            </a:r>
          </a:p>
          <a:p>
            <a:pPr lvl="1">
              <a:buFont typeface="Arial"/>
              <a:buChar char="•"/>
            </a:pPr>
            <a:endParaRPr lang="en-US" sz="1500">
              <a:ea typeface="Calibri"/>
              <a:cs typeface="Calibri"/>
            </a:endParaRPr>
          </a:p>
          <a:p>
            <a:r>
              <a:rPr lang="en-US" sz="1900">
                <a:ea typeface="Calibri"/>
                <a:cs typeface="Calibri"/>
              </a:rPr>
              <a:t>Semi-discrete OT to interpolate between two tetrahedral meshes [Lévy 15]</a:t>
            </a:r>
          </a:p>
          <a:p>
            <a:pPr lvl="1"/>
            <a:r>
              <a:rPr lang="en-US" sz="1500">
                <a:ea typeface="Calibri"/>
                <a:cs typeface="Calibri"/>
              </a:rPr>
              <a:t>Recovers a topology throughout the interpolation</a:t>
            </a:r>
          </a:p>
          <a:p>
            <a:pPr lvl="1"/>
            <a:endParaRPr lang="en-US" sz="1500">
              <a:ea typeface="Calibri"/>
              <a:cs typeface="Calibri"/>
            </a:endParaRPr>
          </a:p>
          <a:p>
            <a:r>
              <a:rPr lang="en-US" sz="1800">
                <a:ea typeface="Calibri"/>
                <a:cs typeface="Calibri"/>
              </a:rPr>
              <a:t>Alternative to sampling: shapes = indicator functions discretized on grids (2d or 3d)</a:t>
            </a:r>
          </a:p>
          <a:p>
            <a:pPr lvl="1"/>
            <a:r>
              <a:rPr lang="en-US" sz="1400">
                <a:ea typeface="Calibri"/>
                <a:cs typeface="Calibri"/>
              </a:rPr>
              <a:t>Fast convolutional Wasserstein Distances [Solomon 15]</a:t>
            </a:r>
          </a:p>
          <a:p>
            <a:pPr lvl="1"/>
            <a:endParaRPr lang="en-US">
              <a:ea typeface="Calibri"/>
              <a:cs typeface="Calibri"/>
            </a:endParaRPr>
          </a:p>
          <a:p>
            <a:endParaRPr lang="en-US" sz="1900">
              <a:ea typeface="Calibri"/>
              <a:cs typeface="Calibri"/>
            </a:endParaRPr>
          </a:p>
          <a:p>
            <a:endParaRPr lang="en-US" sz="1800">
              <a:ea typeface="Calibri"/>
              <a:cs typeface="Calibri"/>
            </a:endParaRPr>
          </a:p>
          <a:p>
            <a:endParaRPr lang="en-US" sz="1800">
              <a:ea typeface="Calibri"/>
              <a:cs typeface="Calibri"/>
            </a:endParaRP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636C53D-3603-ED56-5D4A-142EEB614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938" y="1247194"/>
            <a:ext cx="3074379" cy="1012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D53048-58D3-2A06-1D5A-43F8D1CB7620}"/>
              </a:ext>
            </a:extLst>
          </p:cNvPr>
          <p:cNvSpPr txBox="1"/>
          <p:nvPr/>
        </p:nvSpPr>
        <p:spPr>
          <a:xfrm rot="16200000">
            <a:off x="11311270" y="1597794"/>
            <a:ext cx="9581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[Rabin 12]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6F51E-240E-0F3B-4F7D-EF0D9EAD286C}"/>
              </a:ext>
            </a:extLst>
          </p:cNvPr>
          <p:cNvSpPr txBox="1"/>
          <p:nvPr/>
        </p:nvSpPr>
        <p:spPr>
          <a:xfrm rot="-5400000">
            <a:off x="11607417" y="3018471"/>
            <a:ext cx="8681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Calibri"/>
              </a:rPr>
              <a:t>[Lévy 15]</a:t>
            </a:r>
          </a:p>
        </p:txBody>
      </p:sp>
      <p:pic>
        <p:nvPicPr>
          <p:cNvPr id="12" name="Picture 9" descr="A picture containing indoor, different, arranged&#10;&#10;Description automatically generated">
            <a:extLst>
              <a:ext uri="{FF2B5EF4-FFF2-40B4-BE49-F238E27FC236}">
                <a16:creationId xmlns:a16="http://schemas.microsoft.com/office/drawing/2014/main" id="{58424963-87FD-11AB-0B73-0A7560CBE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662" y="2624199"/>
            <a:ext cx="3846199" cy="108997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784C41-7D24-24CB-6279-755749903059}"/>
              </a:ext>
            </a:extLst>
          </p:cNvPr>
          <p:cNvSpPr/>
          <p:nvPr/>
        </p:nvSpPr>
        <p:spPr>
          <a:xfrm>
            <a:off x="661351" y="5665034"/>
            <a:ext cx="7055555" cy="917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27F1A859-AC1B-E8BA-27C7-CF78F34F3D84}"/>
              </a:ext>
            </a:extLst>
          </p:cNvPr>
          <p:cNvSpPr txBox="1"/>
          <p:nvPr/>
        </p:nvSpPr>
        <p:spPr>
          <a:xfrm>
            <a:off x="799005" y="5803266"/>
            <a:ext cx="6778975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OT-based shape interpolation: well defined but still some topological issues, mass may split, connected components appear and disappear.</a:t>
            </a:r>
          </a:p>
        </p:txBody>
      </p:sp>
      <p:pic>
        <p:nvPicPr>
          <p:cNvPr id="15" name="Picture 14" descr="A picture containing indoor, LEGO, green, toy&#10;&#10;Description automatically generated">
            <a:extLst>
              <a:ext uri="{FF2B5EF4-FFF2-40B4-BE49-F238E27FC236}">
                <a16:creationId xmlns:a16="http://schemas.microsoft.com/office/drawing/2014/main" id="{CBC91725-D53D-2634-21B9-2F8BDFB04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0805" y="4059983"/>
            <a:ext cx="3231617" cy="2062206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AA09E47F-AFEA-C46D-7ED9-633C33455E77}"/>
              </a:ext>
            </a:extLst>
          </p:cNvPr>
          <p:cNvSpPr txBox="1"/>
          <p:nvPr/>
        </p:nvSpPr>
        <p:spPr>
          <a:xfrm rot="16200000">
            <a:off x="11229995" y="4915850"/>
            <a:ext cx="1176867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cs typeface="Calibri"/>
              </a:rPr>
              <a:t>[Solomon 15]</a:t>
            </a:r>
          </a:p>
        </p:txBody>
      </p:sp>
    </p:spTree>
    <p:extLst>
      <p:ext uri="{BB962C8B-B14F-4D97-AF65-F5344CB8AC3E}">
        <p14:creationId xmlns:p14="http://schemas.microsoft.com/office/powerpoint/2010/main" val="1805965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Geometry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Shape registration (point cloud to point cloud)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2878" cy="43936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cs typeface="Calibri"/>
              </a:rPr>
              <a:t>Matching partial point clouds using sliced Optimal Transportation [Bonneel 19]</a:t>
            </a:r>
          </a:p>
          <a:p>
            <a:pPr lvl="1"/>
            <a:r>
              <a:rPr lang="en-US" sz="1400" dirty="0">
                <a:cs typeface="Calibri"/>
              </a:rPr>
              <a:t>Injectivity is guaranteed</a:t>
            </a:r>
          </a:p>
          <a:p>
            <a:pPr lvl="1"/>
            <a:r>
              <a:rPr lang="en-US" sz="1400" dirty="0">
                <a:cs typeface="Calibri"/>
              </a:rPr>
              <a:t>ICP variant</a:t>
            </a:r>
          </a:p>
          <a:p>
            <a:pPr lvl="1"/>
            <a:endParaRPr lang="en-US" sz="1400" dirty="0"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pPr marL="0" indent="0">
              <a:buNone/>
            </a:pPr>
            <a:endParaRPr lang="en-US" sz="1800" dirty="0">
              <a:cs typeface="Calibri"/>
            </a:endParaRPr>
          </a:p>
        </p:txBody>
      </p:sp>
      <p:pic>
        <p:nvPicPr>
          <p:cNvPr id="8" name="t_imgICP (1).mp4" descr="t_imgICP (1).mp4">
            <a:extLst>
              <a:ext uri="{FF2B5EF4-FFF2-40B4-BE49-F238E27FC236}">
                <a16:creationId xmlns:a16="http://schemas.microsoft.com/office/drawing/2014/main" id="{0F558E3D-8EF4-C788-8C5E-8A01661B792A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70379" y="3555296"/>
            <a:ext cx="3273113" cy="2637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t_imgEuclideanICP.mp4" descr="t_imgEuclideanICP.mp4">
            <a:extLst>
              <a:ext uri="{FF2B5EF4-FFF2-40B4-BE49-F238E27FC236}">
                <a16:creationId xmlns:a16="http://schemas.microsoft.com/office/drawing/2014/main" id="{26309D1E-BF73-1CAE-B35F-24E0B101A35E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2979" y="3555296"/>
            <a:ext cx="3285319" cy="2662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nitconfig (1).jpg" descr="initconfig (1).jpg">
            <a:extLst>
              <a:ext uri="{FF2B5EF4-FFF2-40B4-BE49-F238E27FC236}">
                <a16:creationId xmlns:a16="http://schemas.microsoft.com/office/drawing/2014/main" id="{375E3D0D-5151-BB0A-0227-661FB8977B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4488" y="3725418"/>
            <a:ext cx="3286018" cy="2628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nitconfig (1).jpg" descr="initconfig (1).jpg">
            <a:extLst>
              <a:ext uri="{FF2B5EF4-FFF2-40B4-BE49-F238E27FC236}">
                <a16:creationId xmlns:a16="http://schemas.microsoft.com/office/drawing/2014/main" id="{FBDF2F45-8BE9-A0F9-A937-01652B9FD8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2587" y="3729487"/>
            <a:ext cx="3273810" cy="261904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ource: 150k samples Target: 200k samples">
            <a:extLst>
              <a:ext uri="{FF2B5EF4-FFF2-40B4-BE49-F238E27FC236}">
                <a16:creationId xmlns:a16="http://schemas.microsoft.com/office/drawing/2014/main" id="{6716CFB7-4D36-98D7-A371-1243C5D5D923}"/>
              </a:ext>
            </a:extLst>
          </p:cNvPr>
          <p:cNvSpPr txBox="1"/>
          <p:nvPr/>
        </p:nvSpPr>
        <p:spPr>
          <a:xfrm>
            <a:off x="76181" y="5762738"/>
            <a:ext cx="19029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rPr sz="1600" dirty="0"/>
              <a:t>Source: 150k samples</a:t>
            </a:r>
            <a:br>
              <a:rPr sz="1600" dirty="0"/>
            </a:br>
            <a:r>
              <a:rPr sz="1600" dirty="0"/>
              <a:t>Target: 200k samples</a:t>
            </a:r>
          </a:p>
        </p:txBody>
      </p:sp>
      <p:sp>
        <p:nvSpPr>
          <p:cNvPr id="13" name="ICP…">
            <a:extLst>
              <a:ext uri="{FF2B5EF4-FFF2-40B4-BE49-F238E27FC236}">
                <a16:creationId xmlns:a16="http://schemas.microsoft.com/office/drawing/2014/main" id="{B8CE73CC-C9FC-EF9D-93EB-451349A2838B}"/>
              </a:ext>
            </a:extLst>
          </p:cNvPr>
          <p:cNvSpPr txBox="1"/>
          <p:nvPr/>
        </p:nvSpPr>
        <p:spPr>
          <a:xfrm>
            <a:off x="2706074" y="6362681"/>
            <a:ext cx="21564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ICP</a:t>
            </a:r>
            <a:r>
              <a:rPr lang="en-US" sz="1600" dirty="0"/>
              <a:t> </a:t>
            </a:r>
            <a:r>
              <a:rPr sz="1600" dirty="0"/>
              <a:t>(0.09 s / iteration)</a:t>
            </a:r>
          </a:p>
        </p:txBody>
      </p:sp>
      <p:sp>
        <p:nvSpPr>
          <p:cNvPr id="14" name="Our FIST algorithm…">
            <a:extLst>
              <a:ext uri="{FF2B5EF4-FFF2-40B4-BE49-F238E27FC236}">
                <a16:creationId xmlns:a16="http://schemas.microsoft.com/office/drawing/2014/main" id="{9129A821-E486-E825-7370-464BDA06E292}"/>
              </a:ext>
            </a:extLst>
          </p:cNvPr>
          <p:cNvSpPr txBox="1"/>
          <p:nvPr/>
        </p:nvSpPr>
        <p:spPr>
          <a:xfrm>
            <a:off x="7358520" y="6393201"/>
            <a:ext cx="566238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/>
              <a:t>[Bonneel 19] </a:t>
            </a:r>
            <a:r>
              <a:rPr sz="1600" dirty="0"/>
              <a:t>(2.18 s / iteration)</a:t>
            </a:r>
          </a:p>
        </p:txBody>
      </p:sp>
    </p:spTree>
    <p:extLst>
      <p:ext uri="{BB962C8B-B14F-4D97-AF65-F5344CB8AC3E}">
        <p14:creationId xmlns:p14="http://schemas.microsoft.com/office/powerpoint/2010/main" val="144376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 advAuto="0"/>
      <p:bldP spid="11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Geometry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Shape Parameterization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8433" cy="43936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cs typeface="Calibri"/>
              </a:rPr>
              <a:t>Parameterization = Unfolding  a mesh on a planar/spherical domain</a:t>
            </a:r>
          </a:p>
          <a:p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Conformal mapping preserves angles but large area distortion</a:t>
            </a:r>
            <a:endParaRPr lang="en-US" sz="1800" dirty="0">
              <a:ea typeface="Calibri"/>
              <a:cs typeface="Calibri"/>
            </a:endParaRPr>
          </a:p>
          <a:p>
            <a:r>
              <a:rPr lang="en-US" sz="1800" dirty="0">
                <a:cs typeface="Calibri"/>
              </a:rPr>
              <a:t>Area distortion of this parameterization = density </a:t>
            </a:r>
            <a:endParaRPr lang="en-US" sz="1800" dirty="0">
              <a:ea typeface="Calibri"/>
              <a:cs typeface="Calibri"/>
            </a:endParaRPr>
          </a:p>
          <a:p>
            <a:r>
              <a:rPr lang="en-US" sz="1800" dirty="0">
                <a:cs typeface="Calibri"/>
              </a:rPr>
              <a:t>OT between     and a uniform density</a:t>
            </a:r>
            <a:endParaRPr lang="en-US" sz="1800" dirty="0">
              <a:ea typeface="Calibri"/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Combination of conformal mapping + OT map = area preservation mapping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US" sz="1400" dirty="0">
                <a:cs typeface="Calibri"/>
              </a:rPr>
              <a:t>[</a:t>
            </a:r>
            <a:r>
              <a:rPr lang="en-US" sz="1400" dirty="0" err="1">
                <a:cs typeface="Calibri"/>
              </a:rPr>
              <a:t>Dominitz</a:t>
            </a:r>
            <a:r>
              <a:rPr lang="en-US" sz="1400" dirty="0">
                <a:cs typeface="Calibri"/>
              </a:rPr>
              <a:t> 09]: solved using a gradient flow</a:t>
            </a:r>
            <a:endParaRPr lang="en-US" sz="1400" dirty="0">
              <a:ea typeface="Calibri"/>
              <a:cs typeface="Calibri"/>
            </a:endParaRPr>
          </a:p>
          <a:p>
            <a:pPr lvl="1"/>
            <a:r>
              <a:rPr lang="en-US" sz="1400" dirty="0">
                <a:cs typeface="Calibri"/>
              </a:rPr>
              <a:t>[Zhao 13]: solved using semi-discrete OT</a:t>
            </a:r>
            <a:endParaRPr lang="en-US" sz="1400" dirty="0">
              <a:ea typeface="Calibri"/>
              <a:cs typeface="Calibri"/>
            </a:endParaRPr>
          </a:p>
          <a:p>
            <a:endParaRPr lang="en-US" sz="18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1BEA208-1974-5D18-9659-F767D9E80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981" y="2971582"/>
            <a:ext cx="134762" cy="15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42EB1-5835-FB12-1A3C-416014F5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93" y="3312857"/>
            <a:ext cx="134762" cy="15698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6C7098E-4946-A099-53FB-FDB71E793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344" y="1855585"/>
            <a:ext cx="2743200" cy="2878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CC8FA6-A192-12CC-0437-044FAC330C4B}"/>
              </a:ext>
            </a:extLst>
          </p:cNvPr>
          <p:cNvSpPr txBox="1"/>
          <p:nvPr/>
        </p:nvSpPr>
        <p:spPr>
          <a:xfrm rot="-5400000">
            <a:off x="10929054" y="3080054"/>
            <a:ext cx="838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[Zhao 13]</a:t>
            </a:r>
          </a:p>
        </p:txBody>
      </p:sp>
    </p:spTree>
    <p:extLst>
      <p:ext uri="{BB962C8B-B14F-4D97-AF65-F5344CB8AC3E}">
        <p14:creationId xmlns:p14="http://schemas.microsoft.com/office/powerpoint/2010/main" val="718875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77B47-AE07-7B3D-E1E1-C3CF3B01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660" y="2766218"/>
            <a:ext cx="10515600" cy="1325563"/>
          </a:xfrm>
        </p:spPr>
        <p:txBody>
          <a:bodyPr/>
          <a:lstStyle/>
          <a:p>
            <a:r>
              <a:rPr lang="fr-FR" dirty="0">
                <a:cs typeface="Calibri Light"/>
              </a:rPr>
              <a:t>Application to simulation and animation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5008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</a:t>
            </a:r>
            <a:r>
              <a:rPr lang="en-US" sz="3200">
                <a:ea typeface="+mj-lt"/>
                <a:cs typeface="+mj-lt"/>
              </a:rPr>
              <a:t>to simulation and animation</a:t>
            </a:r>
          </a:p>
          <a:p>
            <a:r>
              <a:rPr lang="en-US" sz="2000">
                <a:cs typeface="Calibri Light"/>
              </a:rPr>
              <a:t>Fluid simulation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8433" cy="43936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Incompressible Euler equations = flow under a volume preserving map</a:t>
            </a:r>
          </a:p>
          <a:p>
            <a:pPr lvl="1"/>
            <a:r>
              <a:rPr lang="en-US" sz="1400">
                <a:cs typeface="Calibri"/>
              </a:rPr>
              <a:t>Fluid at any state = warping of a uniform density under area preserving map</a:t>
            </a:r>
          </a:p>
          <a:p>
            <a:pPr lvl="1"/>
            <a:r>
              <a:rPr lang="en-US" sz="1400">
                <a:cs typeface="Calibri"/>
              </a:rPr>
              <a:t>Recover incompressibility using optimal transport</a:t>
            </a:r>
          </a:p>
          <a:p>
            <a:pPr lvl="1"/>
            <a:r>
              <a:rPr lang="en-US" sz="1400">
                <a:cs typeface="Calibri"/>
              </a:rPr>
              <a:t>Particle-based approach: apply forces, </a:t>
            </a:r>
            <a:r>
              <a:rPr lang="en-US" sz="1400" err="1">
                <a:cs typeface="Calibri"/>
              </a:rPr>
              <a:t>advect</a:t>
            </a:r>
            <a:r>
              <a:rPr lang="en-US" sz="1400">
                <a:cs typeface="Calibri"/>
              </a:rPr>
              <a:t>, projection with OT </a:t>
            </a:r>
            <a:endParaRPr lang="en-US" sz="1400">
              <a:ea typeface="+mn-lt"/>
              <a:cs typeface="+mn-lt"/>
            </a:endParaRPr>
          </a:p>
          <a:p>
            <a:pPr lvl="2"/>
            <a:r>
              <a:rPr lang="en-US" sz="1100">
                <a:cs typeface="Calibri"/>
              </a:rPr>
              <a:t>Projection with OT = Semi-discrete OT between particles and uniform density [</a:t>
            </a:r>
            <a:r>
              <a:rPr lang="en-US" sz="1100" err="1">
                <a:cs typeface="Calibri"/>
              </a:rPr>
              <a:t>Gallouët</a:t>
            </a:r>
            <a:r>
              <a:rPr lang="en-US" sz="1100">
                <a:cs typeface="Calibri"/>
              </a:rPr>
              <a:t> and </a:t>
            </a:r>
            <a:r>
              <a:rPr lang="en-US" sz="1100" err="1">
                <a:cs typeface="Calibri"/>
              </a:rPr>
              <a:t>Mérigot</a:t>
            </a:r>
            <a:r>
              <a:rPr lang="en-US" sz="1100">
                <a:cs typeface="Calibri"/>
              </a:rPr>
              <a:t> 2018] </a:t>
            </a:r>
          </a:p>
          <a:p>
            <a:pPr lvl="2"/>
            <a:r>
              <a:rPr lang="en-US" sz="1100">
                <a:cs typeface="Calibri"/>
              </a:rPr>
              <a:t>Partial semi-discrete OT for free boundary fluids [Lévy 2022]</a:t>
            </a:r>
          </a:p>
          <a:p>
            <a:pPr lvl="2"/>
            <a:r>
              <a:rPr lang="en-US" sz="1100">
                <a:cs typeface="Calibri"/>
              </a:rPr>
              <a:t>Semi-discrete entropy-regularized transport [Qu 2022]</a:t>
            </a:r>
          </a:p>
          <a:p>
            <a:pPr lvl="2"/>
            <a:r>
              <a:rPr lang="en-US" sz="1100">
                <a:cs typeface="Calibri"/>
              </a:rPr>
              <a:t>Move particles towards the barycenter of their cell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id="{EE657EFC-788F-3FE6-0109-E6B2581F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824" y="3034552"/>
            <a:ext cx="2743200" cy="2743200"/>
          </a:xfrm>
          <a:prstGeom prst="rect">
            <a:avLst/>
          </a:prstGeom>
        </p:spPr>
      </p:pic>
      <p:pic>
        <p:nvPicPr>
          <p:cNvPr id="7" name="Image 7" descr="Une image contenant chocolat, couleurs&#10;&#10;Description générée automatiquement">
            <a:extLst>
              <a:ext uri="{FF2B5EF4-FFF2-40B4-BE49-F238E27FC236}">
                <a16:creationId xmlns:a16="http://schemas.microsoft.com/office/drawing/2014/main" id="{1CCE6C76-A2B2-BFA3-560A-CA200C7A4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683" y="517066"/>
            <a:ext cx="2743200" cy="252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08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">
            <a:extLst>
              <a:ext uri="{FF2B5EF4-FFF2-40B4-BE49-F238E27FC236}">
                <a16:creationId xmlns:a16="http://schemas.microsoft.com/office/drawing/2014/main" id="{04583109-5552-61A5-B7A9-2BCDE5FEA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577" y="5185220"/>
            <a:ext cx="4159623" cy="1256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</a:t>
            </a:r>
            <a:r>
              <a:rPr lang="en-US" sz="3200">
                <a:ea typeface="+mj-lt"/>
                <a:cs typeface="+mj-lt"/>
              </a:rPr>
              <a:t>to simulation and animation</a:t>
            </a:r>
          </a:p>
          <a:p>
            <a:r>
              <a:rPr lang="en-US" sz="2000">
                <a:cs typeface="Calibri Light"/>
              </a:rPr>
              <a:t>Animation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48433" cy="43936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Wasserstein </a:t>
            </a:r>
            <a:r>
              <a:rPr lang="en-US" sz="1800" err="1">
                <a:cs typeface="Calibri"/>
              </a:rPr>
              <a:t>barycenters</a:t>
            </a:r>
            <a:r>
              <a:rPr lang="en-US" sz="1800">
                <a:cs typeface="Calibri"/>
              </a:rPr>
              <a:t> (with Sinkhorn divergence) to interpolate between animation keyframes [Zhang 2022]</a:t>
            </a: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Linear program OT to interpolate between cloud keyframes [</a:t>
            </a:r>
            <a:r>
              <a:rPr lang="en-US" sz="1800" err="1">
                <a:cs typeface="Calibri"/>
              </a:rPr>
              <a:t>Webanck</a:t>
            </a:r>
            <a:r>
              <a:rPr lang="en-US" sz="1800">
                <a:cs typeface="Calibri"/>
              </a:rPr>
              <a:t> 2018]</a:t>
            </a:r>
          </a:p>
          <a:p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Entropy-regularized </a:t>
            </a:r>
            <a:r>
              <a:rPr lang="en-US" sz="1800" err="1">
                <a:cs typeface="Calibri"/>
              </a:rPr>
              <a:t>barycenters</a:t>
            </a:r>
            <a:r>
              <a:rPr lang="en-US" sz="1800">
                <a:cs typeface="Calibri"/>
              </a:rPr>
              <a:t> to interpolate plant point clouds [Golla 2020]</a:t>
            </a: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OT </a:t>
            </a:r>
            <a:r>
              <a:rPr lang="en-US" sz="1800" err="1">
                <a:cs typeface="Calibri"/>
              </a:rPr>
              <a:t>barycenters</a:t>
            </a:r>
            <a:r>
              <a:rPr lang="en-US" sz="1800">
                <a:cs typeface="Calibri"/>
              </a:rPr>
              <a:t> as a way to parameterized shapes for swimmers [Ma 2021]</a:t>
            </a:r>
          </a:p>
          <a:p>
            <a:endParaRPr lang="en-US" sz="1800">
              <a:cs typeface="Calibri"/>
            </a:endParaRPr>
          </a:p>
        </p:txBody>
      </p:sp>
      <p:pic>
        <p:nvPicPr>
          <p:cNvPr id="4" name="Image 4" descr="Une image contenant musique&#10;&#10;Description générée automatiquement">
            <a:extLst>
              <a:ext uri="{FF2B5EF4-FFF2-40B4-BE49-F238E27FC236}">
                <a16:creationId xmlns:a16="http://schemas.microsoft.com/office/drawing/2014/main" id="{87BA3718-D8A9-7400-6BC0-67779AE7B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53" y="2329323"/>
            <a:ext cx="7368987" cy="989117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7FC69AFA-EE02-611D-1A9D-E739BF8D7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852794"/>
            <a:ext cx="2519083" cy="1421355"/>
          </a:xfrm>
          <a:prstGeom prst="rect">
            <a:avLst/>
          </a:prstGeom>
        </p:spPr>
      </p:pic>
      <p:pic>
        <p:nvPicPr>
          <p:cNvPr id="9" name="Image 9" descr="Une image contenant plante, arbre, palmier, agave&#10;&#10;Description générée automatiquement">
            <a:extLst>
              <a:ext uri="{FF2B5EF4-FFF2-40B4-BE49-F238E27FC236}">
                <a16:creationId xmlns:a16="http://schemas.microsoft.com/office/drawing/2014/main" id="{17D689EB-E946-3FC2-720F-BBC00FDBE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965" y="4509433"/>
            <a:ext cx="5486399" cy="10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3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9F24-1368-CBE6-3686-395906B0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Discussion &amp; Conclusion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5652E-B82E-3C66-ACC3-7A9073DBD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Many applications of OT in particular for interpolation</a:t>
            </a:r>
          </a:p>
          <a:p>
            <a:pPr lvl="1"/>
            <a:r>
              <a:rPr lang="en-US" sz="1800" dirty="0">
                <a:cs typeface="Calibri"/>
              </a:rPr>
              <a:t>May not preserve topology</a:t>
            </a:r>
          </a:p>
          <a:p>
            <a:pPr lvl="1"/>
            <a:r>
              <a:rPr lang="en-US" sz="1800" dirty="0">
                <a:cs typeface="Calibri"/>
              </a:rPr>
              <a:t>Not always meaningful (e.g., for direct image warping)</a:t>
            </a:r>
          </a:p>
          <a:p>
            <a:pPr marL="457200" lvl="1" indent="0">
              <a:buNone/>
            </a:pPr>
            <a:endParaRPr lang="en-US" sz="1800" dirty="0">
              <a:cs typeface="Calibri"/>
            </a:endParaRPr>
          </a:p>
          <a:p>
            <a:r>
              <a:rPr lang="en-US" sz="2000" dirty="0">
                <a:cs typeface="Calibri"/>
              </a:rPr>
              <a:t>If input data ≠ probability distribution</a:t>
            </a:r>
          </a:p>
          <a:p>
            <a:pPr lvl="1"/>
            <a:r>
              <a:rPr lang="en-US" sz="1800" dirty="0">
                <a:cs typeface="Calibri"/>
              </a:rPr>
              <a:t>How do we cast data as a probability distribution?</a:t>
            </a:r>
          </a:p>
          <a:p>
            <a:pPr lvl="1"/>
            <a:endParaRPr lang="en-US" sz="1800" dirty="0">
              <a:cs typeface="Calibri"/>
            </a:endParaRPr>
          </a:p>
          <a:p>
            <a:r>
              <a:rPr lang="en-US" sz="2000" dirty="0">
                <a:cs typeface="Calibri"/>
              </a:rPr>
              <a:t>Many results are superseded by Deep Learning</a:t>
            </a:r>
          </a:p>
          <a:p>
            <a:pPr lvl="1"/>
            <a:r>
              <a:rPr lang="en-US" sz="1800" dirty="0">
                <a:cs typeface="Calibri"/>
              </a:rPr>
              <a:t>But the optimization tools are still useful even for Deep Learning</a:t>
            </a:r>
          </a:p>
          <a:p>
            <a:pPr lvl="1"/>
            <a:endParaRPr lang="en-US" sz="1800" dirty="0">
              <a:cs typeface="Calibri"/>
            </a:endParaRPr>
          </a:p>
          <a:p>
            <a:r>
              <a:rPr lang="en-US" sz="2200" dirty="0">
                <a:cs typeface="Calibri"/>
              </a:rPr>
              <a:t>Remaining problem: scalability</a:t>
            </a:r>
          </a:p>
          <a:p>
            <a:pPr lvl="1"/>
            <a:r>
              <a:rPr lang="en-US" sz="1800" dirty="0">
                <a:cs typeface="Calibri"/>
              </a:rPr>
              <a:t>Many fast algorithms but still slow for millions of variable</a:t>
            </a:r>
          </a:p>
          <a:p>
            <a:pPr lvl="1"/>
            <a:endParaRPr lang="en-US" sz="1800" dirty="0">
              <a:cs typeface="Calibri"/>
            </a:endParaRPr>
          </a:p>
          <a:p>
            <a:pPr marL="457200" lvl="1" indent="0">
              <a:buNone/>
            </a:pP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5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BBBAE-ECBD-4D70-1405-11164B843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260" y="2766218"/>
            <a:ext cx="10515600" cy="1325563"/>
          </a:xfrm>
        </p:spPr>
        <p:txBody>
          <a:bodyPr/>
          <a:lstStyle/>
          <a:p>
            <a:r>
              <a:rPr lang="fr-FR">
                <a:cs typeface="Calibri Light"/>
              </a:rPr>
              <a:t>Applications to Image </a:t>
            </a:r>
            <a:r>
              <a:rPr lang="fr-FR" err="1">
                <a:cs typeface="Calibri Light"/>
              </a:rPr>
              <a:t>Processing</a:t>
            </a:r>
            <a:endParaRPr lang="fr-FR" err="1"/>
          </a:p>
        </p:txBody>
      </p:sp>
    </p:spTree>
    <p:extLst>
      <p:ext uri="{BB962C8B-B14F-4D97-AF65-F5344CB8AC3E}">
        <p14:creationId xmlns:p14="http://schemas.microsoft.com/office/powerpoint/2010/main" val="253823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AF6A4A-08F2-17D0-3652-B8581E3A5835}"/>
              </a:ext>
            </a:extLst>
          </p:cNvPr>
          <p:cNvSpPr/>
          <p:nvPr/>
        </p:nvSpPr>
        <p:spPr>
          <a:xfrm>
            <a:off x="4257021" y="5007923"/>
            <a:ext cx="2643974" cy="14605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Applications to Image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73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Image gray values as a distribution  </a:t>
            </a:r>
            <a:endParaRPr lang="en-US">
              <a:cs typeface="Calibri" panose="020F0502020204030204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Image color histogram as probability distributions</a:t>
            </a:r>
            <a:endParaRPr lang="en-US">
              <a:cs typeface="Calibri" panose="020F0502020204030204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ea typeface="Calibri" panose="020F0502020204030204"/>
              <a:cs typeface="Calibri"/>
            </a:endParaRPr>
          </a:p>
          <a:p>
            <a:r>
              <a:rPr lang="en-US" sz="2400">
                <a:cs typeface="Calibri"/>
              </a:rPr>
              <a:t>… Or as a distribution of features in feature space</a:t>
            </a:r>
            <a:endParaRPr lang="en-US" sz="2400">
              <a:ea typeface="Calibri" panose="020F0502020204030204"/>
              <a:cs typeface="Calibri"/>
            </a:endParaRPr>
          </a:p>
        </p:txBody>
      </p:sp>
      <p:pic>
        <p:nvPicPr>
          <p:cNvPr id="4" name="Picture 4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428ECBB1-3260-FC9B-7FBA-BFE031A3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17" y="3524433"/>
            <a:ext cx="2032427" cy="994958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CDBD937-6C64-008D-8B2A-4AE74B0BC2C5}"/>
              </a:ext>
            </a:extLst>
          </p:cNvPr>
          <p:cNvSpPr/>
          <p:nvPr/>
        </p:nvSpPr>
        <p:spPr>
          <a:xfrm>
            <a:off x="3527663" y="5528515"/>
            <a:ext cx="285539" cy="261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09F5DD40-82B1-720C-FA09-4B5C45C8D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920" y="3569629"/>
            <a:ext cx="1109332" cy="831150"/>
          </a:xfrm>
          <a:prstGeom prst="rect">
            <a:avLst/>
          </a:prstGeom>
        </p:spPr>
      </p:pic>
      <p:pic>
        <p:nvPicPr>
          <p:cNvPr id="10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C09E1FB2-9ADF-EE35-97E9-D7F7AA2C9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989" y="3569629"/>
            <a:ext cx="1109332" cy="831150"/>
          </a:xfrm>
          <a:prstGeom prst="rect">
            <a:avLst/>
          </a:prstGeom>
        </p:spPr>
      </p:pic>
      <p:pic>
        <p:nvPicPr>
          <p:cNvPr id="11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5C6A3851-A51D-D623-F6AB-FDF3AF9A7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431" y="3528462"/>
            <a:ext cx="1109332" cy="803155"/>
          </a:xfrm>
          <a:prstGeom prst="rect">
            <a:avLst/>
          </a:prstGeom>
        </p:spPr>
      </p:pic>
      <p:pic>
        <p:nvPicPr>
          <p:cNvPr id="12" name="Picture 12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4237B671-3923-45BD-93F5-344AD1606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99" y="5114204"/>
            <a:ext cx="2032427" cy="994958"/>
          </a:xfrm>
          <a:prstGeom prst="rect">
            <a:avLst/>
          </a:prstGeom>
        </p:spPr>
      </p:pic>
      <p:pic>
        <p:nvPicPr>
          <p:cNvPr id="14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2C45F38D-923A-900E-43E3-F68CBE1EA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38" y="5123107"/>
            <a:ext cx="769786" cy="574744"/>
          </a:xfrm>
          <a:prstGeom prst="rect">
            <a:avLst/>
          </a:prstGeom>
        </p:spPr>
      </p:pic>
      <p:pic>
        <p:nvPicPr>
          <p:cNvPr id="15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E9341229-9ADC-68AE-C7FB-762048027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126" y="5827476"/>
            <a:ext cx="769786" cy="574744"/>
          </a:xfrm>
          <a:prstGeom prst="rect">
            <a:avLst/>
          </a:prstGeom>
        </p:spPr>
      </p:pic>
      <p:pic>
        <p:nvPicPr>
          <p:cNvPr id="16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F6EB7D29-F14F-897E-F2C4-DF4641FD4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8213" y="5129510"/>
            <a:ext cx="769786" cy="574744"/>
          </a:xfrm>
          <a:prstGeom prst="rect">
            <a:avLst/>
          </a:prstGeom>
        </p:spPr>
      </p:pic>
      <p:pic>
        <p:nvPicPr>
          <p:cNvPr id="17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D37EEA0E-FD5B-1FE6-60A5-BE90CA8209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384" y="5132664"/>
            <a:ext cx="769786" cy="574744"/>
          </a:xfrm>
          <a:prstGeom prst="rect">
            <a:avLst/>
          </a:prstGeom>
        </p:spPr>
      </p:pic>
      <p:pic>
        <p:nvPicPr>
          <p:cNvPr id="18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0A868B1A-2F5C-97EE-CB67-F11C961704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5362" y="5792210"/>
            <a:ext cx="769786" cy="57474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4CF63C7-3480-1208-E17D-398E5CA6D4B5}"/>
              </a:ext>
            </a:extLst>
          </p:cNvPr>
          <p:cNvSpPr/>
          <p:nvPr/>
        </p:nvSpPr>
        <p:spPr>
          <a:xfrm>
            <a:off x="2908053" y="5373234"/>
            <a:ext cx="65466" cy="8467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C146F0E-71A4-2250-BC4E-B250E9FA374D}"/>
              </a:ext>
            </a:extLst>
          </p:cNvPr>
          <p:cNvSpPr/>
          <p:nvPr/>
        </p:nvSpPr>
        <p:spPr>
          <a:xfrm>
            <a:off x="1875258" y="5918951"/>
            <a:ext cx="65466" cy="8467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5F6B0EC-77B5-EC74-3F0F-D6F0FDF78308}"/>
              </a:ext>
            </a:extLst>
          </p:cNvPr>
          <p:cNvSpPr/>
          <p:nvPr/>
        </p:nvSpPr>
        <p:spPr>
          <a:xfrm>
            <a:off x="2949352" y="5881936"/>
            <a:ext cx="65466" cy="8467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1DB9704-7064-3EF0-C02E-050EE1A81010}"/>
              </a:ext>
            </a:extLst>
          </p:cNvPr>
          <p:cNvSpPr/>
          <p:nvPr/>
        </p:nvSpPr>
        <p:spPr>
          <a:xfrm>
            <a:off x="2162988" y="5710842"/>
            <a:ext cx="65466" cy="7827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571F84-0E96-A0C5-088E-094502357ED0}"/>
              </a:ext>
            </a:extLst>
          </p:cNvPr>
          <p:cNvSpPr/>
          <p:nvPr/>
        </p:nvSpPr>
        <p:spPr>
          <a:xfrm>
            <a:off x="1671698" y="5557414"/>
            <a:ext cx="65466" cy="7827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71C1BB69-1677-8886-805E-6164963A8A13}"/>
              </a:ext>
            </a:extLst>
          </p:cNvPr>
          <p:cNvSpPr/>
          <p:nvPr/>
        </p:nvSpPr>
        <p:spPr>
          <a:xfrm>
            <a:off x="3430856" y="3848438"/>
            <a:ext cx="285539" cy="261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250C4E37-5302-6F17-B668-E0AC86C484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8481" y="4673658"/>
            <a:ext cx="2032427" cy="193808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5941A071-0E1E-6D6D-FD66-F2F15806B61D}"/>
              </a:ext>
            </a:extLst>
          </p:cNvPr>
          <p:cNvSpPr/>
          <p:nvPr/>
        </p:nvSpPr>
        <p:spPr>
          <a:xfrm>
            <a:off x="7222402" y="5582487"/>
            <a:ext cx="285539" cy="261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6909D1-E2AC-CEA3-FCED-DBA5928D54FB}"/>
              </a:ext>
            </a:extLst>
          </p:cNvPr>
          <p:cNvCxnSpPr/>
          <p:nvPr/>
        </p:nvCxnSpPr>
        <p:spPr>
          <a:xfrm>
            <a:off x="6836326" y="5331465"/>
            <a:ext cx="1586751" cy="81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5FBA30-C127-B4A0-10FC-6D99864F1B60}"/>
              </a:ext>
            </a:extLst>
          </p:cNvPr>
          <p:cNvCxnSpPr>
            <a:cxnSpLocks/>
          </p:cNvCxnSpPr>
          <p:nvPr/>
        </p:nvCxnSpPr>
        <p:spPr>
          <a:xfrm flipV="1">
            <a:off x="6349669" y="6079376"/>
            <a:ext cx="1964550" cy="180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9">
            <a:extLst>
              <a:ext uri="{FF2B5EF4-FFF2-40B4-BE49-F238E27FC236}">
                <a16:creationId xmlns:a16="http://schemas.microsoft.com/office/drawing/2014/main" id="{7E33338A-F43B-14A9-0958-75E70A7825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3239" y="2098113"/>
            <a:ext cx="1669846" cy="1055840"/>
          </a:xfrm>
          <a:prstGeom prst="rect">
            <a:avLst/>
          </a:prstGeom>
        </p:spPr>
      </p:pic>
      <p:pic>
        <p:nvPicPr>
          <p:cNvPr id="20" name="Picture 4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61F202CF-C447-B722-C95D-D7E36BAC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04" y="2098756"/>
            <a:ext cx="2032427" cy="994958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5D03A4EC-E569-55FC-4556-9AF9BFD3786A}"/>
              </a:ext>
            </a:extLst>
          </p:cNvPr>
          <p:cNvSpPr/>
          <p:nvPr/>
        </p:nvSpPr>
        <p:spPr>
          <a:xfrm>
            <a:off x="3414468" y="2463727"/>
            <a:ext cx="285539" cy="261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12A7F488-0C60-19DE-3E36-EFD3E0662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9140" y="3267492"/>
            <a:ext cx="1590595" cy="1315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D33BF28-1763-DCB6-7434-A9B540F81112}"/>
              </a:ext>
            </a:extLst>
          </p:cNvPr>
          <p:cNvSpPr txBox="1"/>
          <p:nvPr/>
        </p:nvSpPr>
        <p:spPr>
          <a:xfrm>
            <a:off x="7735260" y="3771580"/>
            <a:ext cx="4892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ea typeface="Calibri"/>
                <a:cs typeface="Calibri"/>
              </a:rPr>
              <a:t>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42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5A21-F853-273E-F625-F61416D6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cs typeface="Calibri Light"/>
              </a:rPr>
              <a:t>Applications to Image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Image retrieval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14944-DA86-5183-88C5-718B4B846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20" y="3656986"/>
            <a:ext cx="7365147" cy="25199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Features = Image colors in CIE-Lab [Rubner 2000]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1800">
                <a:cs typeface="Calibri"/>
              </a:rPr>
              <a:t>Clustering in color space</a:t>
            </a:r>
            <a:endParaRPr lang="en-US" sz="1800">
              <a:ea typeface="Calibri"/>
              <a:cs typeface="Calibri"/>
            </a:endParaRPr>
          </a:p>
          <a:p>
            <a:r>
              <a:rPr lang="en-US" sz="2000">
                <a:cs typeface="Calibri"/>
              </a:rPr>
              <a:t>Features = SIFT descriptors, shape contexts, spin images [Ling 07]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cs typeface="Calibri"/>
              </a:rPr>
              <a:t>Improving solvers:</a:t>
            </a:r>
            <a:endParaRPr lang="en-US" sz="2000">
              <a:ea typeface="Calibri"/>
              <a:cs typeface="Calibri"/>
            </a:endParaRPr>
          </a:p>
          <a:p>
            <a:pPr lvl="1"/>
            <a:r>
              <a:rPr lang="en-US" sz="1800">
                <a:cs typeface="Calibri"/>
              </a:rPr>
              <a:t>Unbalanced case [Pele 08]</a:t>
            </a:r>
            <a:endParaRPr lang="en-US" sz="1800">
              <a:ea typeface="Calibri"/>
              <a:cs typeface="Calibri"/>
            </a:endParaRPr>
          </a:p>
          <a:p>
            <a:pPr lvl="1"/>
            <a:r>
              <a:rPr lang="en-US" sz="1800">
                <a:cs typeface="Calibri"/>
              </a:rPr>
              <a:t>Thresholding ground distances  [Pele08,09]</a:t>
            </a:r>
            <a:endParaRPr lang="en-US" sz="1800">
              <a:ea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BF7E0C-ED04-21B3-A393-A1C8D7F2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708" y="1691541"/>
            <a:ext cx="8568490" cy="1558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C6B05-D0E7-93CB-F52E-D0EF6245FE23}"/>
              </a:ext>
            </a:extLst>
          </p:cNvPr>
          <p:cNvSpPr txBox="1"/>
          <p:nvPr/>
        </p:nvSpPr>
        <p:spPr>
          <a:xfrm rot="16200000">
            <a:off x="9518314" y="2395505"/>
            <a:ext cx="134073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[Rubner 2000]</a:t>
            </a:r>
          </a:p>
        </p:txBody>
      </p:sp>
      <p:pic>
        <p:nvPicPr>
          <p:cNvPr id="6" name="Picture 6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7CEF6606-3218-2BA1-9783-2508A077E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123" y="3497894"/>
            <a:ext cx="2743200" cy="2602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4C1C43-CD99-3A26-D013-1819E6D662BC}"/>
              </a:ext>
            </a:extLst>
          </p:cNvPr>
          <p:cNvSpPr txBox="1"/>
          <p:nvPr/>
        </p:nvSpPr>
        <p:spPr>
          <a:xfrm rot="16200000">
            <a:off x="10619691" y="4495807"/>
            <a:ext cx="134073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[Rubner 2000]</a:t>
            </a:r>
          </a:p>
        </p:txBody>
      </p:sp>
    </p:spTree>
    <p:extLst>
      <p:ext uri="{BB962C8B-B14F-4D97-AF65-F5344CB8AC3E}">
        <p14:creationId xmlns:p14="http://schemas.microsoft.com/office/powerpoint/2010/main" val="338923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rock in a forest&#10;&#10;Description automatically generated with medium confidence">
            <a:extLst>
              <a:ext uri="{FF2B5EF4-FFF2-40B4-BE49-F238E27FC236}">
                <a16:creationId xmlns:a16="http://schemas.microsoft.com/office/drawing/2014/main" id="{482BCFAF-34AC-D635-5FEE-D8EDD5FA6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8" y="1313022"/>
            <a:ext cx="5194996" cy="4383278"/>
          </a:xfrm>
          <a:prstGeom prst="rect">
            <a:avLst/>
          </a:prstGeom>
        </p:spPr>
      </p:pic>
      <p:pic>
        <p:nvPicPr>
          <p:cNvPr id="3" name="Content Placeholder 4" descr="A picture containing outdoor, sky, building, cloudy&#10;&#10;Description automatically generated">
            <a:extLst>
              <a:ext uri="{FF2B5EF4-FFF2-40B4-BE49-F238E27FC236}">
                <a16:creationId xmlns:a16="http://schemas.microsoft.com/office/drawing/2014/main" id="{1A59DB07-9123-D979-CCF4-05F0FFFAA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3" y="1561838"/>
            <a:ext cx="3840300" cy="45468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5B371-36E0-B8C6-F091-D16832B1C8E7}"/>
              </a:ext>
            </a:extLst>
          </p:cNvPr>
          <p:cNvSpPr txBox="1"/>
          <p:nvPr/>
        </p:nvSpPr>
        <p:spPr>
          <a:xfrm>
            <a:off x="1634331" y="6210300"/>
            <a:ext cx="129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photo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84443-DD60-DDD5-61CF-67D9AFBB4333}"/>
              </a:ext>
            </a:extLst>
          </p:cNvPr>
          <p:cNvSpPr txBox="1"/>
          <p:nvPr/>
        </p:nvSpPr>
        <p:spPr>
          <a:xfrm>
            <a:off x="8726769" y="6210300"/>
            <a:ext cx="125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F99AD-E9A3-B4DE-ED89-C8D484FE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z="3200">
                <a:cs typeface="Calibri Light"/>
              </a:rPr>
              <a:t>Applications to Image Processing</a:t>
            </a:r>
            <a:br>
              <a:rPr lang="en-US">
                <a:cs typeface="Calibri Light"/>
              </a:rPr>
            </a:br>
            <a:r>
              <a:rPr lang="en-US" sz="2000">
                <a:cs typeface="Calibri Light"/>
              </a:rPr>
              <a:t>Color Grading</a:t>
            </a:r>
          </a:p>
        </p:txBody>
      </p:sp>
    </p:spTree>
    <p:extLst>
      <p:ext uri="{BB962C8B-B14F-4D97-AF65-F5344CB8AC3E}">
        <p14:creationId xmlns:p14="http://schemas.microsoft.com/office/powerpoint/2010/main" val="854064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1C8E812E-E498-152D-1D3D-4E0FCE79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9" y="939799"/>
            <a:ext cx="5194995" cy="4383277"/>
          </a:xfrm>
          <a:prstGeom prst="rect">
            <a:avLst/>
          </a:prstGeom>
        </p:spPr>
      </p:pic>
      <p:pic>
        <p:nvPicPr>
          <p:cNvPr id="7" name="Picture 6" descr="A picture containing outdoor, city, highway&#10;&#10;Description automatically generated">
            <a:extLst>
              <a:ext uri="{FF2B5EF4-FFF2-40B4-BE49-F238E27FC236}">
                <a16:creationId xmlns:a16="http://schemas.microsoft.com/office/drawing/2014/main" id="{3373932A-B1EC-CD40-EC8E-F943F9FB1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5" y="939800"/>
            <a:ext cx="4361259" cy="516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E58A5-6EE5-A956-3D3E-B8717E179285}"/>
              </a:ext>
            </a:extLst>
          </p:cNvPr>
          <p:cNvSpPr txBox="1"/>
          <p:nvPr/>
        </p:nvSpPr>
        <p:spPr>
          <a:xfrm>
            <a:off x="1634331" y="6210300"/>
            <a:ext cx="129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photo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5C1AE-30DD-A76A-313D-FC9EE227D7A6}"/>
              </a:ext>
            </a:extLst>
          </p:cNvPr>
          <p:cNvSpPr txBox="1"/>
          <p:nvPr/>
        </p:nvSpPr>
        <p:spPr>
          <a:xfrm>
            <a:off x="8726769" y="6210300"/>
            <a:ext cx="125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 style</a:t>
            </a:r>
          </a:p>
        </p:txBody>
      </p:sp>
    </p:spTree>
    <p:extLst>
      <p:ext uri="{BB962C8B-B14F-4D97-AF65-F5344CB8AC3E}">
        <p14:creationId xmlns:p14="http://schemas.microsoft.com/office/powerpoint/2010/main" val="123708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trees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5035C48F-D81B-88EF-1FCA-E61C5FD20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4" y="939799"/>
            <a:ext cx="11710789" cy="516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E58A5-6EE5-A956-3D3E-B8717E179285}"/>
              </a:ext>
            </a:extLst>
          </p:cNvPr>
          <p:cNvSpPr txBox="1"/>
          <p:nvPr/>
        </p:nvSpPr>
        <p:spPr>
          <a:xfrm>
            <a:off x="1634331" y="6210300"/>
            <a:ext cx="129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photo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5C1AE-30DD-A76A-313D-FC9EE227D7A6}"/>
              </a:ext>
            </a:extLst>
          </p:cNvPr>
          <p:cNvSpPr txBox="1"/>
          <p:nvPr/>
        </p:nvSpPr>
        <p:spPr>
          <a:xfrm>
            <a:off x="8726769" y="6210300"/>
            <a:ext cx="125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 style</a:t>
            </a:r>
          </a:p>
        </p:txBody>
      </p:sp>
    </p:spTree>
    <p:extLst>
      <p:ext uri="{BB962C8B-B14F-4D97-AF65-F5344CB8AC3E}">
        <p14:creationId xmlns:p14="http://schemas.microsoft.com/office/powerpoint/2010/main" val="250897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1C8E812E-E498-152D-1D3D-4E0FCE79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9" y="939799"/>
            <a:ext cx="5194995" cy="4383277"/>
          </a:xfrm>
          <a:prstGeom prst="rect">
            <a:avLst/>
          </a:prstGeom>
        </p:spPr>
      </p:pic>
      <p:pic>
        <p:nvPicPr>
          <p:cNvPr id="7" name="Picture 6" descr="A picture containing outdoor, city, highway&#10;&#10;Description automatically generated">
            <a:extLst>
              <a:ext uri="{FF2B5EF4-FFF2-40B4-BE49-F238E27FC236}">
                <a16:creationId xmlns:a16="http://schemas.microsoft.com/office/drawing/2014/main" id="{3373932A-B1EC-CD40-EC8E-F943F9FB1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5" y="939800"/>
            <a:ext cx="4361259" cy="51689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7A9A9F06-1217-BBBF-545E-50408F34EC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5" y="939800"/>
            <a:ext cx="11710789" cy="51689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F37E4-FC13-C8A3-224F-6215C355AC17}"/>
              </a:ext>
            </a:extLst>
          </p:cNvPr>
          <p:cNvSpPr txBox="1"/>
          <p:nvPr/>
        </p:nvSpPr>
        <p:spPr>
          <a:xfrm>
            <a:off x="1634331" y="6210300"/>
            <a:ext cx="129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photo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ABA7A-5E98-852F-2227-488D4EC5F1A9}"/>
              </a:ext>
            </a:extLst>
          </p:cNvPr>
          <p:cNvSpPr txBox="1"/>
          <p:nvPr/>
        </p:nvSpPr>
        <p:spPr>
          <a:xfrm>
            <a:off x="8726769" y="6210300"/>
            <a:ext cx="125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Target style</a:t>
            </a:r>
          </a:p>
        </p:txBody>
      </p:sp>
    </p:spTree>
    <p:extLst>
      <p:ext uri="{BB962C8B-B14F-4D97-AF65-F5344CB8AC3E}">
        <p14:creationId xmlns:p14="http://schemas.microsoft.com/office/powerpoint/2010/main" val="29564488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5830</TotalTime>
  <Words>1783</Words>
  <Application>Microsoft Office PowerPoint</Application>
  <PresentationFormat>Widescreen</PresentationFormat>
  <Paragraphs>244</Paragraphs>
  <Slides>27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Helvetica Neue</vt:lpstr>
      <vt:lpstr>Thème Office</vt:lpstr>
      <vt:lpstr>Office Theme</vt:lpstr>
      <vt:lpstr>Office Theme</vt:lpstr>
      <vt:lpstr>A survey of Optimal Transport for Computer Graphics and Computer Vision</vt:lpstr>
      <vt:lpstr>PowerPoint Presentation</vt:lpstr>
      <vt:lpstr>Applications to Image Processing</vt:lpstr>
      <vt:lpstr>Applications to Image Processing</vt:lpstr>
      <vt:lpstr>Applications to Image Processing Image retrieval</vt:lpstr>
      <vt:lpstr>Applications to Image Processing Color Grading</vt:lpstr>
      <vt:lpstr>PowerPoint Presentation</vt:lpstr>
      <vt:lpstr>PowerPoint Presentation</vt:lpstr>
      <vt:lpstr>PowerPoint Presentation</vt:lpstr>
      <vt:lpstr>Applications to Image Processing Color Grading</vt:lpstr>
      <vt:lpstr>Applications to Image Processing Color Grading</vt:lpstr>
      <vt:lpstr>Applications to Image Processing Style Transfer</vt:lpstr>
      <vt:lpstr>Applications to Image Processing Natural images generation</vt:lpstr>
      <vt:lpstr>Applications to Rendering</vt:lpstr>
      <vt:lpstr>PowerPoint Presentation</vt:lpstr>
      <vt:lpstr>PowerPoint Presentation</vt:lpstr>
      <vt:lpstr>PowerPoint Presentation</vt:lpstr>
      <vt:lpstr>PowerPoint Presentation</vt:lpstr>
      <vt:lpstr>Applications to Geometry Processing</vt:lpstr>
      <vt:lpstr>Applications to Geometry Processing Shape comparison and retrieval</vt:lpstr>
      <vt:lpstr>Applications to Geometry Processing Shape interpolation</vt:lpstr>
      <vt:lpstr>Applications to Geometry Processing Shape registration (point cloud to point cloud)</vt:lpstr>
      <vt:lpstr>Applications to Geometry Processing Shape Parameterization</vt:lpstr>
      <vt:lpstr>Application to simulation and animation</vt:lpstr>
      <vt:lpstr>Applications to simulation and animation Fluid simulation</vt:lpstr>
      <vt:lpstr>Applications to simulation and animation Animation</vt:lpstr>
      <vt:lpstr>Discussion &amp;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Nicolas Bonneel</cp:lastModifiedBy>
  <cp:revision>81</cp:revision>
  <dcterms:created xsi:type="dcterms:W3CDTF">2023-04-18T14:17:05Z</dcterms:created>
  <dcterms:modified xsi:type="dcterms:W3CDTF">2025-02-16T23:53:59Z</dcterms:modified>
</cp:coreProperties>
</file>